
<file path=[Content_Types].xml><?xml version="1.0" encoding="utf-8"?>
<Types xmlns="http://schemas.openxmlformats.org/package/2006/content-types">
  <Default Extension="xml" ContentType="application/xml"/>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40233600" cy="3291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26111"/>
    <p:restoredTop sz="94387" autoAdjust="0"/>
  </p:normalViewPr>
  <p:slideViewPr>
    <p:cSldViewPr snapToGrid="0">
      <p:cViewPr>
        <p:scale>
          <a:sx n="24" d="100"/>
          <a:sy n="24" d="100"/>
        </p:scale>
        <p:origin x="1368"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var/folders/d8/pkv_6b2d28941l25fjzdqf1w0000gn/T/com.microsoft.Outlook/Outlook%20Temp/Nica%20Research%20Clari.xlsx"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Users/ivanshevchyk/Documents/Research/Top%20Causes%20of%20Diarrhea%20Charts.xlsx"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file:////Users/ivanshevchyk/Documents/Research/Top%20Causes%20of%20Diarrhea%20Charts.xlsx" TargetMode="External"/></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oleObject" Target="file:////var/folders/d8/pkv_6b2d28941l25fjzdqf1w0000gn/T/com.microsoft.Outlook/Outlook%20Temp/Nica%20Research%20Ariana.xlsx" TargetMode="External"/></Relationships>
</file>

<file path=ppt/charts/_rels/chart5.xml.rels><?xml version="1.0" encoding="UTF-8" standalone="yes"?>
<Relationships xmlns="http://schemas.openxmlformats.org/package/2006/relationships"><Relationship Id="rId1" Type="http://schemas.microsoft.com/office/2011/relationships/chartStyle" Target="style5.xml"/><Relationship Id="rId2" Type="http://schemas.microsoft.com/office/2011/relationships/chartColorStyle" Target="colors5.xml"/><Relationship Id="rId3" Type="http://schemas.openxmlformats.org/officeDocument/2006/relationships/oleObject" Target="file:////var/folders/d8/pkv_6b2d28941l25fjzdqf1w0000gn/T/com.microsoft.Outlook/Outlook%20Temp/Nica%20Research%20Ariana.xlsx" TargetMode="External"/></Relationships>
</file>

<file path=ppt/charts/_rels/chart6.xml.rels><?xml version="1.0" encoding="UTF-8" standalone="yes"?>
<Relationships xmlns="http://schemas.openxmlformats.org/package/2006/relationships"><Relationship Id="rId1" Type="http://schemas.microsoft.com/office/2011/relationships/chartStyle" Target="style6.xml"/><Relationship Id="rId2" Type="http://schemas.microsoft.com/office/2011/relationships/chartColorStyle" Target="colors6.xml"/><Relationship Id="rId3" Type="http://schemas.openxmlformats.org/officeDocument/2006/relationships/oleObject" Target="file:////var/folders/d8/pkv_6b2d28941l25fjzdqf1w0000gn/T/com.microsoft.Outlook/Outlook%20Temp/Nica%20Research%20Ariana.xlsx" TargetMode="External"/></Relationships>
</file>

<file path=ppt/charts/_rels/chart7.xml.rels><?xml version="1.0" encoding="UTF-8" standalone="yes"?>
<Relationships xmlns="http://schemas.openxmlformats.org/package/2006/relationships"><Relationship Id="rId1" Type="http://schemas.microsoft.com/office/2011/relationships/chartStyle" Target="style7.xml"/><Relationship Id="rId2" Type="http://schemas.microsoft.com/office/2011/relationships/chartColorStyle" Target="colors7.xml"/><Relationship Id="rId3" Type="http://schemas.openxmlformats.org/officeDocument/2006/relationships/oleObject" Target="file:////var/folders/d8/pkv_6b2d28941l25fjzdqf1w0000gn/T/com.microsoft.Outlook/Outlook%20Temp/Nica%20Research%20Arian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r>
              <a:rPr lang="en-US" sz="2400" dirty="0">
                <a:solidFill>
                  <a:schemeClr val="tx1"/>
                </a:solidFill>
                <a:latin typeface="Times" charset="0"/>
                <a:ea typeface="Times" charset="0"/>
                <a:cs typeface="Times" charset="0"/>
              </a:rPr>
              <a:t>Water Source in Rural vs. Urban Settings</a:t>
            </a:r>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Rural</c:v>
                </c:pt>
              </c:strCache>
            </c:strRef>
          </c:tx>
          <c:spPr>
            <a:solidFill>
              <a:schemeClr val="accent1"/>
            </a:solidFill>
            <a:ln>
              <a:noFill/>
            </a:ln>
            <a:effectLst/>
          </c:spPr>
          <c:invertIfNegative val="0"/>
          <c:cat>
            <c:strRef>
              <c:f>Sheet1!$A$2:$A$5</c:f>
              <c:strCache>
                <c:ptCount val="4"/>
                <c:pt idx="0">
                  <c:v>Well Water</c:v>
                </c:pt>
                <c:pt idx="1">
                  <c:v>Tap Water</c:v>
                </c:pt>
                <c:pt idx="2">
                  <c:v>Water Pump </c:v>
                </c:pt>
                <c:pt idx="3">
                  <c:v>Bottled Water</c:v>
                </c:pt>
              </c:strCache>
            </c:strRef>
          </c:cat>
          <c:val>
            <c:numRef>
              <c:f>Sheet1!$B$2:$B$5</c:f>
              <c:numCache>
                <c:formatCode>General</c:formatCode>
                <c:ptCount val="4"/>
                <c:pt idx="0">
                  <c:v>0.590163934426229</c:v>
                </c:pt>
                <c:pt idx="1">
                  <c:v>0.278688524590164</c:v>
                </c:pt>
                <c:pt idx="2">
                  <c:v>0.0491803278688524</c:v>
                </c:pt>
                <c:pt idx="3">
                  <c:v>0.0655737704918033</c:v>
                </c:pt>
              </c:numCache>
            </c:numRef>
          </c:val>
        </c:ser>
        <c:ser>
          <c:idx val="1"/>
          <c:order val="1"/>
          <c:tx>
            <c:strRef>
              <c:f>Sheet1!$C$1</c:f>
              <c:strCache>
                <c:ptCount val="1"/>
                <c:pt idx="0">
                  <c:v>Urban</c:v>
                </c:pt>
              </c:strCache>
            </c:strRef>
          </c:tx>
          <c:spPr>
            <a:solidFill>
              <a:srgbClr val="FFC000"/>
            </a:solidFill>
            <a:ln>
              <a:noFill/>
            </a:ln>
            <a:effectLst/>
          </c:spPr>
          <c:invertIfNegative val="0"/>
          <c:cat>
            <c:strRef>
              <c:f>Sheet1!$A$2:$A$5</c:f>
              <c:strCache>
                <c:ptCount val="4"/>
                <c:pt idx="0">
                  <c:v>Well Water</c:v>
                </c:pt>
                <c:pt idx="1">
                  <c:v>Tap Water</c:v>
                </c:pt>
                <c:pt idx="2">
                  <c:v>Water Pump </c:v>
                </c:pt>
                <c:pt idx="3">
                  <c:v>Bottled Water</c:v>
                </c:pt>
              </c:strCache>
            </c:strRef>
          </c:cat>
          <c:val>
            <c:numRef>
              <c:f>Sheet1!$C$2:$C$5</c:f>
              <c:numCache>
                <c:formatCode>General</c:formatCode>
                <c:ptCount val="4"/>
                <c:pt idx="0">
                  <c:v>0.118421052631579</c:v>
                </c:pt>
                <c:pt idx="1">
                  <c:v>0.736842105263158</c:v>
                </c:pt>
                <c:pt idx="2">
                  <c:v>0.0657894736842105</c:v>
                </c:pt>
                <c:pt idx="3">
                  <c:v>0.0657894736842105</c:v>
                </c:pt>
              </c:numCache>
            </c:numRef>
          </c:val>
        </c:ser>
        <c:dLbls>
          <c:showLegendKey val="0"/>
          <c:showVal val="0"/>
          <c:showCatName val="0"/>
          <c:showSerName val="0"/>
          <c:showPercent val="0"/>
          <c:showBubbleSize val="0"/>
        </c:dLbls>
        <c:gapWidth val="150"/>
        <c:axId val="884083136"/>
        <c:axId val="884418640"/>
      </c:barChart>
      <c:catAx>
        <c:axId val="884083136"/>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Times New Roman" charset="0"/>
                    <a:ea typeface="Times New Roman" charset="0"/>
                    <a:cs typeface="Times New Roman" charset="0"/>
                  </a:defRPr>
                </a:pPr>
                <a:r>
                  <a:rPr lang="en-US" sz="1400" dirty="0">
                    <a:solidFill>
                      <a:schemeClr val="tx1"/>
                    </a:solidFill>
                    <a:latin typeface="Times New Roman" charset="0"/>
                    <a:ea typeface="Times New Roman" charset="0"/>
                    <a:cs typeface="Times New Roman" charset="0"/>
                  </a:rPr>
                  <a:t>Maternal</a:t>
                </a:r>
                <a:r>
                  <a:rPr lang="en-US" sz="1400" baseline="0" dirty="0">
                    <a:solidFill>
                      <a:schemeClr val="tx1"/>
                    </a:solidFill>
                    <a:latin typeface="Times New Roman" charset="0"/>
                    <a:ea typeface="Times New Roman" charset="0"/>
                    <a:cs typeface="Times New Roman" charset="0"/>
                  </a:rPr>
                  <a:t> Response</a:t>
                </a:r>
                <a:endParaRPr lang="en-US" sz="1400" dirty="0">
                  <a:solidFill>
                    <a:schemeClr val="tx1"/>
                  </a:solidFill>
                  <a:latin typeface="Times New Roman" charset="0"/>
                  <a:ea typeface="Times New Roman" charset="0"/>
                  <a:cs typeface="Times New Roman" charset="0"/>
                </a:endParaRP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charset="0"/>
                  <a:ea typeface="Times New Roman" charset="0"/>
                  <a:cs typeface="Times New Roman"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charset="0"/>
                <a:ea typeface="Times" charset="0"/>
                <a:cs typeface="Times" charset="0"/>
              </a:defRPr>
            </a:pPr>
            <a:endParaRPr lang="en-US"/>
          </a:p>
        </c:txPr>
        <c:crossAx val="884418640"/>
        <c:crosses val="autoZero"/>
        <c:auto val="1"/>
        <c:lblAlgn val="ctr"/>
        <c:lblOffset val="100"/>
        <c:noMultiLvlLbl val="0"/>
      </c:catAx>
      <c:valAx>
        <c:axId val="88441864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Times New Roman" charset="0"/>
                    <a:ea typeface="Times New Roman" charset="0"/>
                    <a:cs typeface="Times New Roman" charset="0"/>
                  </a:defRPr>
                </a:pPr>
                <a:r>
                  <a:rPr lang="en-US" sz="1400" dirty="0">
                    <a:solidFill>
                      <a:schemeClr val="tx1"/>
                    </a:solidFill>
                    <a:latin typeface="Times New Roman" charset="0"/>
                    <a:ea typeface="Times New Roman" charset="0"/>
                    <a:cs typeface="Times New Roman" charset="0"/>
                  </a:rPr>
                  <a:t>Percentage of Mothers</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Times New Roman" charset="0"/>
                  <a:ea typeface="Times New Roman" charset="0"/>
                  <a:cs typeface="Times New Roman" charset="0"/>
                </a:defRPr>
              </a:pPr>
              <a:endParaRPr lang="en-US"/>
            </a:p>
          </c:txPr>
        </c:title>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884083136"/>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Times" charset="0"/>
              <a:ea typeface="Times" charset="0"/>
              <a:cs typeface="Times" charset="0"/>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r>
              <a:rPr lang="en-US" sz="2400" dirty="0">
                <a:solidFill>
                  <a:schemeClr val="tx1"/>
                </a:solidFill>
                <a:latin typeface="Times New Roman" charset="0"/>
                <a:ea typeface="Times New Roman" charset="0"/>
                <a:cs typeface="Times New Roman" charset="0"/>
              </a:rPr>
              <a:t>Top Causes of Diarrhea</a:t>
            </a:r>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'3 General Causes - Complete '!$B$1</c:f>
              <c:strCache>
                <c:ptCount val="1"/>
                <c:pt idx="0">
                  <c:v>Rural</c:v>
                </c:pt>
              </c:strCache>
            </c:strRef>
          </c:tx>
          <c:spPr>
            <a:solidFill>
              <a:schemeClr val="accent1"/>
            </a:solidFill>
            <a:ln>
              <a:noFill/>
            </a:ln>
            <a:effectLst/>
          </c:spPr>
          <c:invertIfNegative val="0"/>
          <c:cat>
            <c:strRef>
              <c:f>'3 General Causes - Complete '!$A$2:$A$10</c:f>
              <c:strCache>
                <c:ptCount val="9"/>
                <c:pt idx="0">
                  <c:v>Hygiene</c:v>
                </c:pt>
                <c:pt idx="1">
                  <c:v>Food</c:v>
                </c:pt>
                <c:pt idx="2">
                  <c:v>Microbes</c:v>
                </c:pt>
                <c:pt idx="3">
                  <c:v>Dirty Environment</c:v>
                </c:pt>
                <c:pt idx="4">
                  <c:v>Water</c:v>
                </c:pt>
                <c:pt idx="5">
                  <c:v>Flies</c:v>
                </c:pt>
                <c:pt idx="6">
                  <c:v>Weather</c:v>
                </c:pt>
                <c:pt idx="7">
                  <c:v>Animals</c:v>
                </c:pt>
                <c:pt idx="8">
                  <c:v>Other</c:v>
                </c:pt>
              </c:strCache>
            </c:strRef>
          </c:cat>
          <c:val>
            <c:numRef>
              <c:f>'3 General Causes - Complete '!$B$2:$B$10</c:f>
              <c:numCache>
                <c:formatCode>General</c:formatCode>
                <c:ptCount val="9"/>
                <c:pt idx="0">
                  <c:v>0.269565217391304</c:v>
                </c:pt>
                <c:pt idx="1">
                  <c:v>0.156521739130435</c:v>
                </c:pt>
                <c:pt idx="2">
                  <c:v>0.147826086956522</c:v>
                </c:pt>
                <c:pt idx="3">
                  <c:v>0.0869565217391304</c:v>
                </c:pt>
                <c:pt idx="4">
                  <c:v>0.0956521739130435</c:v>
                </c:pt>
                <c:pt idx="5">
                  <c:v>0.0869565217391304</c:v>
                </c:pt>
                <c:pt idx="6">
                  <c:v>0.0434782608695652</c:v>
                </c:pt>
                <c:pt idx="7">
                  <c:v>0.0521739130434782</c:v>
                </c:pt>
                <c:pt idx="8">
                  <c:v>0.0608</c:v>
                </c:pt>
              </c:numCache>
            </c:numRef>
          </c:val>
        </c:ser>
        <c:ser>
          <c:idx val="1"/>
          <c:order val="1"/>
          <c:tx>
            <c:strRef>
              <c:f>'3 General Causes - Complete '!$C$1</c:f>
              <c:strCache>
                <c:ptCount val="1"/>
                <c:pt idx="0">
                  <c:v>Urban</c:v>
                </c:pt>
              </c:strCache>
            </c:strRef>
          </c:tx>
          <c:spPr>
            <a:solidFill>
              <a:srgbClr val="FFC000"/>
            </a:solidFill>
            <a:ln>
              <a:noFill/>
            </a:ln>
            <a:effectLst/>
          </c:spPr>
          <c:invertIfNegative val="0"/>
          <c:cat>
            <c:strRef>
              <c:f>'3 General Causes - Complete '!$A$2:$A$10</c:f>
              <c:strCache>
                <c:ptCount val="9"/>
                <c:pt idx="0">
                  <c:v>Hygiene</c:v>
                </c:pt>
                <c:pt idx="1">
                  <c:v>Food</c:v>
                </c:pt>
                <c:pt idx="2">
                  <c:v>Microbes</c:v>
                </c:pt>
                <c:pt idx="3">
                  <c:v>Dirty Environment</c:v>
                </c:pt>
                <c:pt idx="4">
                  <c:v>Water</c:v>
                </c:pt>
                <c:pt idx="5">
                  <c:v>Flies</c:v>
                </c:pt>
                <c:pt idx="6">
                  <c:v>Weather</c:v>
                </c:pt>
                <c:pt idx="7">
                  <c:v>Animals</c:v>
                </c:pt>
                <c:pt idx="8">
                  <c:v>Other</c:v>
                </c:pt>
              </c:strCache>
            </c:strRef>
          </c:cat>
          <c:val>
            <c:numRef>
              <c:f>'3 General Causes - Complete '!$C$2:$C$10</c:f>
              <c:numCache>
                <c:formatCode>General</c:formatCode>
                <c:ptCount val="9"/>
                <c:pt idx="0">
                  <c:v>0.25974025974026</c:v>
                </c:pt>
                <c:pt idx="1">
                  <c:v>0.292207792207792</c:v>
                </c:pt>
                <c:pt idx="2">
                  <c:v>0.188311688311688</c:v>
                </c:pt>
                <c:pt idx="3">
                  <c:v>0.0974025974025974</c:v>
                </c:pt>
                <c:pt idx="4">
                  <c:v>0.0519480519480519</c:v>
                </c:pt>
                <c:pt idx="5">
                  <c:v>0.0714285714285714</c:v>
                </c:pt>
                <c:pt idx="6">
                  <c:v>0.00649350649350649</c:v>
                </c:pt>
                <c:pt idx="7">
                  <c:v>0.0194805194805195</c:v>
                </c:pt>
                <c:pt idx="8">
                  <c:v>0.012987012987013</c:v>
                </c:pt>
              </c:numCache>
            </c:numRef>
          </c:val>
        </c:ser>
        <c:dLbls>
          <c:showLegendKey val="0"/>
          <c:showVal val="0"/>
          <c:showCatName val="0"/>
          <c:showSerName val="0"/>
          <c:showPercent val="0"/>
          <c:showBubbleSize val="0"/>
        </c:dLbls>
        <c:gapWidth val="150"/>
        <c:axId val="764276928"/>
        <c:axId val="763429248"/>
      </c:barChart>
      <c:catAx>
        <c:axId val="764276928"/>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en-US" sz="1400" dirty="0">
                    <a:solidFill>
                      <a:schemeClr val="tx1"/>
                    </a:solidFill>
                    <a:latin typeface="Times New Roman" charset="0"/>
                    <a:ea typeface="Times New Roman" charset="0"/>
                    <a:cs typeface="Times New Roman" charset="0"/>
                  </a:rPr>
                  <a:t>Maternal Responses</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charset="0"/>
                <a:ea typeface="Times New Roman" charset="0"/>
                <a:cs typeface="Times New Roman" charset="0"/>
              </a:defRPr>
            </a:pPr>
            <a:endParaRPr lang="en-US"/>
          </a:p>
        </c:txPr>
        <c:crossAx val="763429248"/>
        <c:crosses val="autoZero"/>
        <c:auto val="1"/>
        <c:lblAlgn val="ctr"/>
        <c:lblOffset val="100"/>
        <c:noMultiLvlLbl val="0"/>
      </c:catAx>
      <c:valAx>
        <c:axId val="7634292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en-US" sz="1400" dirty="0">
                    <a:solidFill>
                      <a:schemeClr val="tx1"/>
                    </a:solidFill>
                  </a:rPr>
                  <a:t>Percentage</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title>
        <c:numFmt formatCode="General"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76427692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Times New Roman" charset="0"/>
              <a:ea typeface="Times New Roman" charset="0"/>
              <a:cs typeface="Times New Roman" charset="0"/>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r>
              <a:rPr lang="en-US" sz="2400" dirty="0">
                <a:solidFill>
                  <a:schemeClr val="tx1"/>
                </a:solidFill>
                <a:latin typeface="Times New Roman" charset="0"/>
                <a:ea typeface="Times New Roman" charset="0"/>
                <a:cs typeface="Times New Roman" charset="0"/>
              </a:rPr>
              <a:t>Last Episode of Pediatric Diarrhea</a:t>
            </a:r>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'Last Episode - Complete'!$B$1</c:f>
              <c:strCache>
                <c:ptCount val="1"/>
                <c:pt idx="0">
                  <c:v>Rural</c:v>
                </c:pt>
              </c:strCache>
            </c:strRef>
          </c:tx>
          <c:spPr>
            <a:solidFill>
              <a:schemeClr val="accent1"/>
            </a:solidFill>
            <a:ln>
              <a:noFill/>
            </a:ln>
            <a:effectLst/>
          </c:spPr>
          <c:invertIfNegative val="0"/>
          <c:cat>
            <c:strRef>
              <c:f>'Last Episode - Complete'!$A$2:$A$10</c:f>
              <c:strCache>
                <c:ptCount val="9"/>
                <c:pt idx="0">
                  <c:v>Microbes</c:v>
                </c:pt>
                <c:pt idx="1">
                  <c:v>Food</c:v>
                </c:pt>
                <c:pt idx="2">
                  <c:v>Hygiene</c:v>
                </c:pt>
                <c:pt idx="3">
                  <c:v>Do Not Know</c:v>
                </c:pt>
                <c:pt idx="4">
                  <c:v>Flies</c:v>
                </c:pt>
                <c:pt idx="5">
                  <c:v>Weather</c:v>
                </c:pt>
                <c:pt idx="6">
                  <c:v>Water</c:v>
                </c:pt>
                <c:pt idx="7">
                  <c:v>Dirty Environment</c:v>
                </c:pt>
                <c:pt idx="8">
                  <c:v>Other</c:v>
                </c:pt>
              </c:strCache>
            </c:strRef>
          </c:cat>
          <c:val>
            <c:numRef>
              <c:f>'Last Episode - Complete'!$B$2:$B$10</c:f>
              <c:numCache>
                <c:formatCode>General</c:formatCode>
                <c:ptCount val="9"/>
                <c:pt idx="0">
                  <c:v>0.377</c:v>
                </c:pt>
                <c:pt idx="1">
                  <c:v>0.262</c:v>
                </c:pt>
                <c:pt idx="2">
                  <c:v>0.0984</c:v>
                </c:pt>
                <c:pt idx="3">
                  <c:v>0.0984</c:v>
                </c:pt>
                <c:pt idx="4">
                  <c:v>0.0491</c:v>
                </c:pt>
                <c:pt idx="5">
                  <c:v>0.0328</c:v>
                </c:pt>
                <c:pt idx="6">
                  <c:v>0.0491</c:v>
                </c:pt>
                <c:pt idx="7">
                  <c:v>0.0164</c:v>
                </c:pt>
                <c:pt idx="8">
                  <c:v>0.0164</c:v>
                </c:pt>
              </c:numCache>
            </c:numRef>
          </c:val>
        </c:ser>
        <c:ser>
          <c:idx val="1"/>
          <c:order val="1"/>
          <c:tx>
            <c:strRef>
              <c:f>'Last Episode - Complete'!$C$1</c:f>
              <c:strCache>
                <c:ptCount val="1"/>
                <c:pt idx="0">
                  <c:v>Urban</c:v>
                </c:pt>
              </c:strCache>
            </c:strRef>
          </c:tx>
          <c:spPr>
            <a:solidFill>
              <a:srgbClr val="FFC000"/>
            </a:solidFill>
            <a:ln>
              <a:noFill/>
            </a:ln>
            <a:effectLst/>
          </c:spPr>
          <c:invertIfNegative val="0"/>
          <c:cat>
            <c:strRef>
              <c:f>'Last Episode - Complete'!$A$2:$A$10</c:f>
              <c:strCache>
                <c:ptCount val="9"/>
                <c:pt idx="0">
                  <c:v>Microbes</c:v>
                </c:pt>
                <c:pt idx="1">
                  <c:v>Food</c:v>
                </c:pt>
                <c:pt idx="2">
                  <c:v>Hygiene</c:v>
                </c:pt>
                <c:pt idx="3">
                  <c:v>Do Not Know</c:v>
                </c:pt>
                <c:pt idx="4">
                  <c:v>Flies</c:v>
                </c:pt>
                <c:pt idx="5">
                  <c:v>Weather</c:v>
                </c:pt>
                <c:pt idx="6">
                  <c:v>Water</c:v>
                </c:pt>
                <c:pt idx="7">
                  <c:v>Dirty Environment</c:v>
                </c:pt>
                <c:pt idx="8">
                  <c:v>Other</c:v>
                </c:pt>
              </c:strCache>
            </c:strRef>
          </c:cat>
          <c:val>
            <c:numRef>
              <c:f>'Last Episode - Complete'!$C$2:$C$10</c:f>
              <c:numCache>
                <c:formatCode>General</c:formatCode>
                <c:ptCount val="9"/>
                <c:pt idx="0">
                  <c:v>0.3875</c:v>
                </c:pt>
                <c:pt idx="1">
                  <c:v>0.2375</c:v>
                </c:pt>
                <c:pt idx="2">
                  <c:v>0.225</c:v>
                </c:pt>
                <c:pt idx="3">
                  <c:v>0.0625</c:v>
                </c:pt>
                <c:pt idx="4">
                  <c:v>0.0</c:v>
                </c:pt>
                <c:pt idx="5">
                  <c:v>0.0</c:v>
                </c:pt>
                <c:pt idx="6">
                  <c:v>0.0125</c:v>
                </c:pt>
                <c:pt idx="7">
                  <c:v>0.0</c:v>
                </c:pt>
                <c:pt idx="8">
                  <c:v>0.075</c:v>
                </c:pt>
              </c:numCache>
            </c:numRef>
          </c:val>
        </c:ser>
        <c:dLbls>
          <c:showLegendKey val="0"/>
          <c:showVal val="0"/>
          <c:showCatName val="0"/>
          <c:showSerName val="0"/>
          <c:showPercent val="0"/>
          <c:showBubbleSize val="0"/>
        </c:dLbls>
        <c:gapWidth val="150"/>
        <c:axId val="884224768"/>
        <c:axId val="884194880"/>
      </c:barChart>
      <c:catAx>
        <c:axId val="884224768"/>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Times New Roman" charset="0"/>
                    <a:ea typeface="Times New Roman" charset="0"/>
                    <a:cs typeface="Times New Roman" charset="0"/>
                  </a:defRPr>
                </a:pPr>
                <a:r>
                  <a:rPr lang="en-US" sz="1400" dirty="0">
                    <a:solidFill>
                      <a:schemeClr val="tx1"/>
                    </a:solidFill>
                    <a:latin typeface="Times New Roman" charset="0"/>
                    <a:ea typeface="Times New Roman" charset="0"/>
                    <a:cs typeface="Times New Roman" charset="0"/>
                  </a:rPr>
                  <a:t>Maternal Responses</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charset="0"/>
                  <a:ea typeface="Times New Roman" charset="0"/>
                  <a:cs typeface="Times New Roman"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solidFill>
                <a:latin typeface="Times New Roman" charset="0"/>
                <a:ea typeface="Times New Roman" charset="0"/>
                <a:cs typeface="Times New Roman" charset="0"/>
              </a:defRPr>
            </a:pPr>
            <a:endParaRPr lang="en-US"/>
          </a:p>
        </c:txPr>
        <c:crossAx val="884194880"/>
        <c:crosses val="autoZero"/>
        <c:auto val="1"/>
        <c:lblAlgn val="ctr"/>
        <c:lblOffset val="100"/>
        <c:noMultiLvlLbl val="0"/>
      </c:catAx>
      <c:valAx>
        <c:axId val="8841948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Times New Roman" charset="0"/>
                    <a:ea typeface="Times New Roman" charset="0"/>
                    <a:cs typeface="Times New Roman" charset="0"/>
                  </a:defRPr>
                </a:pPr>
                <a:r>
                  <a:rPr lang="en-US" sz="1400" dirty="0">
                    <a:solidFill>
                      <a:schemeClr val="tx1"/>
                    </a:solidFill>
                    <a:latin typeface="Times New Roman" charset="0"/>
                    <a:ea typeface="Times New Roman" charset="0"/>
                    <a:cs typeface="Times New Roman" charset="0"/>
                  </a:rPr>
                  <a:t>Percentage</a:t>
                </a:r>
                <a:r>
                  <a:rPr lang="en-US" sz="1400" baseline="0" dirty="0">
                    <a:solidFill>
                      <a:schemeClr val="tx1"/>
                    </a:solidFill>
                    <a:latin typeface="Times New Roman" charset="0"/>
                    <a:ea typeface="Times New Roman" charset="0"/>
                    <a:cs typeface="Times New Roman" charset="0"/>
                  </a:rPr>
                  <a:t> of Responses</a:t>
                </a:r>
                <a:endParaRPr lang="en-US" sz="1400" dirty="0">
                  <a:solidFill>
                    <a:schemeClr val="tx1"/>
                  </a:solidFill>
                  <a:latin typeface="Times New Roman" charset="0"/>
                  <a:ea typeface="Times New Roman" charset="0"/>
                  <a:cs typeface="Times New Roman" charset="0"/>
                </a:endParaRP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Times New Roman" charset="0"/>
                  <a:ea typeface="Times New Roman" charset="0"/>
                  <a:cs typeface="Times New Roman" charset="0"/>
                </a:defRPr>
              </a:pPr>
              <a:endParaRPr lang="en-US"/>
            </a:p>
          </c:txPr>
        </c:title>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884224768"/>
        <c:crosses val="autoZero"/>
        <c:crossBetween val="between"/>
        <c:majorUnit val="0.05"/>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Times New Roman" charset="0"/>
              <a:ea typeface="Times New Roman" charset="0"/>
              <a:cs typeface="Times New Roman" charset="0"/>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Times New Roman" charset="0"/>
                <a:ea typeface="Times New Roman" charset="0"/>
                <a:cs typeface="Times New Roman" charset="0"/>
              </a:defRPr>
            </a:pPr>
            <a:r>
              <a:rPr lang="en-US" sz="2400" b="1" dirty="0">
                <a:solidFill>
                  <a:schemeClr val="tx1"/>
                </a:solidFill>
                <a:latin typeface="Times New Roman" charset="0"/>
                <a:ea typeface="Times New Roman" charset="0"/>
                <a:cs typeface="Times New Roman" charset="0"/>
              </a:rPr>
              <a:t> First Source of Information in Rural Settings </a:t>
            </a: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Times New Roman" charset="0"/>
              <a:ea typeface="Times New Roman" charset="0"/>
              <a:cs typeface="Times New Roman" charset="0"/>
            </a:defRPr>
          </a:pPr>
          <a:endParaRPr lang="en-US"/>
        </a:p>
      </c:txPr>
    </c:title>
    <c:autoTitleDeleted val="0"/>
    <c:plotArea>
      <c:layout/>
      <c:pieChart>
        <c:varyColors val="1"/>
        <c:ser>
          <c:idx val="0"/>
          <c:order val="0"/>
          <c:tx>
            <c:strRef>
              <c:f>'Table Info'!$H$28</c:f>
              <c:strCache>
                <c:ptCount val="1"/>
                <c:pt idx="0">
                  <c:v>Rural </c:v>
                </c:pt>
              </c:strCache>
            </c:strRef>
          </c:tx>
          <c:dPt>
            <c:idx val="0"/>
            <c:bubble3D val="0"/>
            <c:spPr>
              <a:solidFill>
                <a:schemeClr val="accent1"/>
              </a:solidFill>
              <a:ln w="19050">
                <a:solidFill>
                  <a:schemeClr val="lt1"/>
                </a:solidFill>
              </a:ln>
              <a:effectLst/>
            </c:spPr>
          </c:dPt>
          <c:dPt>
            <c:idx val="1"/>
            <c:bubble3D val="0"/>
            <c:spPr>
              <a:solidFill>
                <a:srgbClr val="FFC000"/>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Times New Roman" charset="0"/>
                    <a:ea typeface="Times New Roman" charset="0"/>
                    <a:cs typeface="Times New Roman" charset="0"/>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'Table Info'!$G$29:$G$32</c:f>
              <c:strCache>
                <c:ptCount val="4"/>
                <c:pt idx="0">
                  <c:v>Doctor</c:v>
                </c:pt>
                <c:pt idx="1">
                  <c:v>Self-Knowledge</c:v>
                </c:pt>
                <c:pt idx="2">
                  <c:v>Family Member</c:v>
                </c:pt>
                <c:pt idx="3">
                  <c:v>Health Class</c:v>
                </c:pt>
              </c:strCache>
            </c:strRef>
          </c:cat>
          <c:val>
            <c:numRef>
              <c:f>'Table Info'!$H$29:$H$32</c:f>
              <c:numCache>
                <c:formatCode>0.0%</c:formatCode>
                <c:ptCount val="4"/>
                <c:pt idx="0">
                  <c:v>0.839</c:v>
                </c:pt>
                <c:pt idx="1">
                  <c:v>0.125</c:v>
                </c:pt>
                <c:pt idx="2">
                  <c:v>0.018</c:v>
                </c:pt>
                <c:pt idx="3">
                  <c:v>0.018</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42429101863781"/>
          <c:y val="0.447188637716166"/>
          <c:w val="0.355386651985781"/>
          <c:h val="0.32440663726108"/>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charset="0"/>
              <a:ea typeface="Times New Roman" charset="0"/>
              <a:cs typeface="Times New Roman"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r>
              <a:rPr lang="en-US" sz="2400" b="1" dirty="0">
                <a:solidFill>
                  <a:schemeClr val="tx1"/>
                </a:solidFill>
                <a:latin typeface="Times New Roman" charset="0"/>
                <a:ea typeface="Times New Roman" charset="0"/>
                <a:cs typeface="Times New Roman" charset="0"/>
              </a:rPr>
              <a:t>First</a:t>
            </a:r>
            <a:r>
              <a:rPr lang="en-US" sz="2400" b="1" baseline="0" dirty="0">
                <a:solidFill>
                  <a:schemeClr val="tx1"/>
                </a:solidFill>
                <a:latin typeface="Times New Roman" charset="0"/>
                <a:ea typeface="Times New Roman" charset="0"/>
                <a:cs typeface="Times New Roman" charset="0"/>
              </a:rPr>
              <a:t> Source of Information in Urban Settings</a:t>
            </a:r>
            <a:endParaRPr lang="en-US" sz="2400" b="1" dirty="0">
              <a:solidFill>
                <a:schemeClr val="tx1"/>
              </a:solidFill>
              <a:latin typeface="Times New Roman" charset="0"/>
              <a:ea typeface="Times New Roman" charset="0"/>
              <a:cs typeface="Times New Roman" charset="0"/>
            </a:endParaRP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endParaRPr lang="en-US"/>
        </a:p>
      </c:txPr>
    </c:title>
    <c:autoTitleDeleted val="0"/>
    <c:plotArea>
      <c:layout/>
      <c:pieChart>
        <c:varyColors val="1"/>
        <c:ser>
          <c:idx val="0"/>
          <c:order val="0"/>
          <c:tx>
            <c:strRef>
              <c:f>'Table Info'!$K$28</c:f>
              <c:strCache>
                <c:ptCount val="1"/>
                <c:pt idx="0">
                  <c:v>Urban </c:v>
                </c:pt>
              </c:strCache>
            </c:strRef>
          </c:tx>
          <c:dPt>
            <c:idx val="0"/>
            <c:bubble3D val="0"/>
            <c:spPr>
              <a:solidFill>
                <a:schemeClr val="accent1"/>
              </a:solidFill>
              <a:ln w="19050">
                <a:solidFill>
                  <a:schemeClr val="lt1"/>
                </a:solidFill>
              </a:ln>
              <a:effectLst/>
            </c:spPr>
          </c:dPt>
          <c:dPt>
            <c:idx val="1"/>
            <c:bubble3D val="0"/>
            <c:spPr>
              <a:solidFill>
                <a:srgbClr val="FFC000"/>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Times New Roman" charset="0"/>
                    <a:ea typeface="Times New Roman" charset="0"/>
                    <a:cs typeface="Times New Roman" charset="0"/>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'Table Info'!$J$29:$J$33</c:f>
              <c:strCache>
                <c:ptCount val="5"/>
                <c:pt idx="0">
                  <c:v>Doctor</c:v>
                </c:pt>
                <c:pt idx="1">
                  <c:v>Self-Knowledge</c:v>
                </c:pt>
                <c:pt idx="2">
                  <c:v>Family Member</c:v>
                </c:pt>
                <c:pt idx="3">
                  <c:v>Pharmacist </c:v>
                </c:pt>
                <c:pt idx="4">
                  <c:v>Curandera</c:v>
                </c:pt>
              </c:strCache>
            </c:strRef>
          </c:cat>
          <c:val>
            <c:numRef>
              <c:f>'Table Info'!$K$29:$K$33</c:f>
              <c:numCache>
                <c:formatCode>0.0%</c:formatCode>
                <c:ptCount val="5"/>
                <c:pt idx="0">
                  <c:v>0.737</c:v>
                </c:pt>
                <c:pt idx="1">
                  <c:v>0.158</c:v>
                </c:pt>
                <c:pt idx="2">
                  <c:v>0.013</c:v>
                </c:pt>
                <c:pt idx="3">
                  <c:v>0.079</c:v>
                </c:pt>
                <c:pt idx="4">
                  <c:v>0.013</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5553457876641"/>
          <c:y val="0.396237945876449"/>
          <c:w val="0.34446542123359"/>
          <c:h val="0.40543034728399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charset="0"/>
              <a:ea typeface="Times New Roman" charset="0"/>
              <a:cs typeface="Times New Roman"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Times New Roman" charset="0"/>
                <a:ea typeface="Times New Roman" charset="0"/>
                <a:cs typeface="Times New Roman" charset="0"/>
              </a:defRPr>
            </a:pPr>
            <a:r>
              <a:rPr lang="en-US" sz="2400" b="1" dirty="0" smtClean="0">
                <a:solidFill>
                  <a:schemeClr val="tx1"/>
                </a:solidFill>
                <a:latin typeface="Times New Roman" charset="0"/>
                <a:ea typeface="Times New Roman" charset="0"/>
                <a:cs typeface="Times New Roman" charset="0"/>
              </a:rPr>
              <a:t>First Source of Treatment in Rural Settings</a:t>
            </a:r>
            <a:endParaRPr lang="en-US" sz="2400" b="1" dirty="0">
              <a:solidFill>
                <a:schemeClr val="tx1"/>
              </a:solidFill>
              <a:latin typeface="Times New Roman" charset="0"/>
              <a:ea typeface="Times New Roman" charset="0"/>
              <a:cs typeface="Times New Roman" charset="0"/>
            </a:endParaRP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Times New Roman" charset="0"/>
              <a:ea typeface="Times New Roman" charset="0"/>
              <a:cs typeface="Times New Roman" charset="0"/>
            </a:defRPr>
          </a:pPr>
          <a:endParaRPr lang="en-US"/>
        </a:p>
      </c:txPr>
    </c:title>
    <c:autoTitleDeleted val="0"/>
    <c:plotArea>
      <c:layout/>
      <c:pieChart>
        <c:varyColors val="1"/>
        <c:ser>
          <c:idx val="0"/>
          <c:order val="0"/>
          <c:tx>
            <c:strRef>
              <c:f>'Table Info'!$D$34</c:f>
              <c:strCache>
                <c:ptCount val="1"/>
                <c:pt idx="0">
                  <c:v>Rural</c:v>
                </c:pt>
              </c:strCache>
            </c:strRef>
          </c:tx>
          <c:spPr>
            <a:solidFill>
              <a:srgbClr val="FFC000"/>
            </a:solidFill>
          </c:spPr>
          <c:dPt>
            <c:idx val="0"/>
            <c:bubble3D val="0"/>
            <c:spPr>
              <a:solidFill>
                <a:schemeClr val="accent1"/>
              </a:solidFill>
              <a:ln w="19050">
                <a:solidFill>
                  <a:schemeClr val="lt1"/>
                </a:solidFill>
              </a:ln>
              <a:effectLst/>
            </c:spPr>
          </c:dPt>
          <c:dPt>
            <c:idx val="1"/>
            <c:bubble3D val="0"/>
            <c:spPr>
              <a:solidFill>
                <a:srgbClr val="FFC000"/>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c:spPr>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Times New Roman" charset="0"/>
                    <a:ea typeface="Times New Roman" charset="0"/>
                    <a:cs typeface="Times New Roman" charset="0"/>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'Table Info'!$C$35:$C$36</c:f>
              <c:strCache>
                <c:ptCount val="2"/>
                <c:pt idx="0">
                  <c:v>Doctor</c:v>
                </c:pt>
                <c:pt idx="1">
                  <c:v>Self-Treatment</c:v>
                </c:pt>
              </c:strCache>
            </c:strRef>
          </c:cat>
          <c:val>
            <c:numRef>
              <c:f>'Table Info'!$D$35:$D$36</c:f>
              <c:numCache>
                <c:formatCode>0.0%</c:formatCode>
                <c:ptCount val="2"/>
                <c:pt idx="0">
                  <c:v>0.625</c:v>
                </c:pt>
                <c:pt idx="1">
                  <c:v>0.375</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42808087037748"/>
          <c:y val="0.447926328778995"/>
          <c:w val="0.341247029812819"/>
          <c:h val="0.171515667778064"/>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charset="0"/>
              <a:ea typeface="Times" charset="0"/>
              <a:cs typeface="Times"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Times New Roman" charset="0"/>
                <a:ea typeface="Times New Roman" charset="0"/>
                <a:cs typeface="Times New Roman" charset="0"/>
              </a:defRPr>
            </a:pPr>
            <a:r>
              <a:rPr lang="en-US" sz="2400" b="1" dirty="0" smtClean="0">
                <a:solidFill>
                  <a:schemeClr val="tx1"/>
                </a:solidFill>
              </a:rPr>
              <a:t>First Source of Treatment in Urban Settings</a:t>
            </a:r>
            <a:endParaRPr lang="en-US" sz="2400" b="1" dirty="0">
              <a:solidFill>
                <a:schemeClr val="tx1"/>
              </a:solidFill>
            </a:endParaRP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Times New Roman" charset="0"/>
              <a:ea typeface="Times New Roman" charset="0"/>
              <a:cs typeface="Times New Roman" charset="0"/>
            </a:defRPr>
          </a:pPr>
          <a:endParaRPr lang="en-US"/>
        </a:p>
      </c:txPr>
    </c:title>
    <c:autoTitleDeleted val="0"/>
    <c:plotArea>
      <c:layout/>
      <c:pieChart>
        <c:varyColors val="1"/>
        <c:ser>
          <c:idx val="0"/>
          <c:order val="0"/>
          <c:tx>
            <c:strRef>
              <c:f>'Table Info'!$P$9</c:f>
              <c:strCache>
                <c:ptCount val="1"/>
                <c:pt idx="0">
                  <c:v>Urban</c:v>
                </c:pt>
              </c:strCache>
            </c:strRef>
          </c:tx>
          <c:dPt>
            <c:idx val="0"/>
            <c:bubble3D val="0"/>
            <c:spPr>
              <a:solidFill>
                <a:schemeClr val="accent1"/>
              </a:solidFill>
              <a:ln w="19050">
                <a:solidFill>
                  <a:schemeClr val="lt1"/>
                </a:solidFill>
              </a:ln>
              <a:effectLst/>
            </c:spPr>
          </c:dPt>
          <c:dPt>
            <c:idx val="1"/>
            <c:bubble3D val="0"/>
            <c:spPr>
              <a:solidFill>
                <a:srgbClr val="FFC000"/>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Times New Roman" charset="0"/>
                    <a:ea typeface="Times New Roman" charset="0"/>
                    <a:cs typeface="Times New Roman" charset="0"/>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'Table Info'!$O$10:$O$13</c:f>
              <c:strCache>
                <c:ptCount val="4"/>
                <c:pt idx="0">
                  <c:v>Doctor</c:v>
                </c:pt>
                <c:pt idx="1">
                  <c:v>Self-Treatment</c:v>
                </c:pt>
                <c:pt idx="2">
                  <c:v>Family Member</c:v>
                </c:pt>
                <c:pt idx="3">
                  <c:v>Pharmacist </c:v>
                </c:pt>
              </c:strCache>
            </c:strRef>
          </c:cat>
          <c:val>
            <c:numRef>
              <c:f>'Table Info'!$P$10:$P$13</c:f>
              <c:numCache>
                <c:formatCode>0.00%</c:formatCode>
                <c:ptCount val="4"/>
                <c:pt idx="0" formatCode="0.0%">
                  <c:v>0.553</c:v>
                </c:pt>
                <c:pt idx="1">
                  <c:v>0.3289</c:v>
                </c:pt>
                <c:pt idx="2" formatCode="0.0%">
                  <c:v>0.079</c:v>
                </c:pt>
                <c:pt idx="3" formatCode="0.0%">
                  <c:v>0.329</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6241495414029"/>
          <c:y val="0.333631750322743"/>
          <c:w val="0.335400799709272"/>
          <c:h val="0.594291758995144"/>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charset="0"/>
              <a:ea typeface="Times New Roman" charset="0"/>
              <a:cs typeface="Times New Roman" charset="0"/>
            </a:defRPr>
          </a:pPr>
          <a:endParaRPr lang="en-US"/>
        </a:p>
      </c:txPr>
    </c:legend>
    <c:plotVisOnly val="1"/>
    <c:dispBlanksAs val="gap"/>
    <c:showDLblsOverMax val="0"/>
  </c:chart>
  <c:spPr>
    <a:noFill/>
    <a:ln>
      <a:noFill/>
    </a:ln>
    <a:effectLst/>
  </c:spPr>
  <c:txPr>
    <a:bodyPr/>
    <a:lstStyle/>
    <a:p>
      <a:pPr>
        <a:defRPr>
          <a:latin typeface="Times New Roman" charset="0"/>
          <a:ea typeface="Times New Roman" charset="0"/>
          <a:cs typeface="Times New Roman"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079945053"/>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Introduction:</a:t>
            </a:r>
            <a:r>
              <a:rPr lang="en-US" baseline="0" dirty="0" smtClean="0"/>
              <a:t> </a:t>
            </a:r>
            <a:r>
              <a:rPr lang="en-US" sz="1100" dirty="0" smtClean="0">
                <a:solidFill>
                  <a:schemeClr val="dk1"/>
                </a:solidFill>
                <a:latin typeface="Calibri"/>
                <a:ea typeface="Calibri"/>
                <a:cs typeface="Calibri"/>
                <a:sym typeface="Calibri"/>
              </a:rPr>
              <a:t>Pediatric diarrhea remains a major concern and common cause of death in Nicaragua despite improvements in health education and sanitation. Furthermore, recent studies show that treatment for childhood diarrhea is often misaligned with evidence-based recommendations.</a:t>
            </a:r>
            <a:r>
              <a:rPr lang="en-US" sz="1100" baseline="30000" dirty="0" smtClean="0">
                <a:solidFill>
                  <a:schemeClr val="dk1"/>
                </a:solidFill>
                <a:latin typeface="Calibri"/>
                <a:ea typeface="Calibri"/>
                <a:cs typeface="Calibri"/>
                <a:sym typeface="Calibri"/>
              </a:rPr>
              <a:t>3</a:t>
            </a:r>
            <a:r>
              <a:rPr lang="en-US" sz="1100" dirty="0" smtClean="0">
                <a:solidFill>
                  <a:schemeClr val="dk1"/>
                </a:solidFill>
                <a:latin typeface="Calibri"/>
                <a:ea typeface="Calibri"/>
                <a:cs typeface="Calibri"/>
                <a:sym typeface="Calibri"/>
              </a:rPr>
              <a:t> </a:t>
            </a:r>
            <a:r>
              <a:rPr lang="en-US" sz="1100" dirty="0" smtClean="0">
                <a:latin typeface="Calibri" panose="020F0502020204030204" pitchFamily="34" charset="0"/>
                <a:cs typeface="Calibri" panose="020F0502020204030204" pitchFamily="34" charset="0"/>
              </a:rPr>
              <a:t>3. </a:t>
            </a:r>
            <a:r>
              <a:rPr lang="en-US" sz="1100" dirty="0" err="1" smtClean="0">
                <a:latin typeface="Calibri" panose="020F0502020204030204" pitchFamily="34" charset="0"/>
                <a:cs typeface="Calibri" panose="020F0502020204030204" pitchFamily="34" charset="0"/>
              </a:rPr>
              <a:t>Colombara</a:t>
            </a:r>
            <a:r>
              <a:rPr lang="en-US" sz="1100" dirty="0" smtClean="0">
                <a:latin typeface="Calibri" panose="020F0502020204030204" pitchFamily="34" charset="0"/>
                <a:cs typeface="Calibri" panose="020F0502020204030204" pitchFamily="34" charset="0"/>
              </a:rPr>
              <a:t>, DV. "Diarrhea Prevalence, Care, and Risk Factors Among Poor Children Under 5 Years of Age in Mesoamerica" </a:t>
            </a:r>
            <a:r>
              <a:rPr lang="en-US" sz="1100" i="1" dirty="0" smtClean="0">
                <a:latin typeface="Calibri" panose="020F0502020204030204" pitchFamily="34" charset="0"/>
                <a:cs typeface="Calibri" panose="020F0502020204030204" pitchFamily="34" charset="0"/>
              </a:rPr>
              <a:t>National Center for Biotechnology Information</a:t>
            </a:r>
            <a:r>
              <a:rPr lang="en-US" sz="1100" dirty="0" smtClean="0">
                <a:latin typeface="Calibri" panose="020F0502020204030204" pitchFamily="34" charset="0"/>
                <a:cs typeface="Calibri" panose="020F0502020204030204" pitchFamily="34" charset="0"/>
              </a:rPr>
              <a:t>. U.S. National Library of Medicine, 19 Jan. 2016. Web. 12 Feb. 2016.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smtClean="0">
              <a:solidFill>
                <a:schemeClr val="dk1"/>
              </a:solidFill>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smtClean="0">
              <a:solidFill>
                <a:schemeClr val="dk1"/>
              </a:solidFill>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smtClean="0">
              <a:solidFill>
                <a:schemeClr val="dk1"/>
              </a:solidFill>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Specific Aims: </a:t>
            </a:r>
            <a:r>
              <a:rPr lang="en-US" sz="1100" dirty="0" smtClean="0">
                <a:solidFill>
                  <a:schemeClr val="dk1"/>
                </a:solidFill>
                <a:latin typeface="Calibri"/>
                <a:ea typeface="Calibri"/>
                <a:cs typeface="Calibri"/>
                <a:sym typeface="Calibri"/>
              </a:rPr>
              <a:t>Our project is an exploratory study designed to generate hypotheses about the beliefs and treatment practices for childhood diarrhea in Nicaragua. </a:t>
            </a:r>
          </a:p>
          <a:p>
            <a:pPr marL="457200" marR="0" lvl="0" indent="-431800" algn="just" rtl="0">
              <a:spcBef>
                <a:spcPts val="0"/>
              </a:spcBef>
              <a:buClr>
                <a:schemeClr val="dk1"/>
              </a:buClr>
              <a:buSzPct val="100000"/>
              <a:buFont typeface="Calibri"/>
              <a:buAutoNum type="arabicPeriod"/>
            </a:pPr>
            <a:endParaRPr lang="en-US" dirty="0" smtClean="0"/>
          </a:p>
          <a:p>
            <a:pPr marL="25400" marR="0" lvl="0" indent="0" algn="just" rtl="0">
              <a:spcBef>
                <a:spcPts val="0"/>
              </a:spcBef>
              <a:buClr>
                <a:schemeClr val="dk1"/>
              </a:buClr>
              <a:buSzPct val="100000"/>
              <a:buFont typeface="Calibri"/>
              <a:buNone/>
            </a:pPr>
            <a:r>
              <a:rPr lang="en-US" dirty="0" smtClean="0"/>
              <a:t>We sought to answer the following</a:t>
            </a:r>
            <a:r>
              <a:rPr lang="en-US" baseline="0" dirty="0" smtClean="0"/>
              <a:t> questions: </a:t>
            </a:r>
            <a:endParaRPr lang="en-US" sz="1100" baseline="0" dirty="0" smtClean="0">
              <a:solidFill>
                <a:schemeClr val="dk1"/>
              </a:solidFill>
              <a:latin typeface="Calibri"/>
              <a:cs typeface="Calibri"/>
              <a:sym typeface="Calibri"/>
            </a:endParaRPr>
          </a:p>
          <a:p>
            <a:pPr marL="254000" marR="0" lvl="0" indent="-228600" algn="just" rtl="0">
              <a:spcBef>
                <a:spcPts val="0"/>
              </a:spcBef>
              <a:buClr>
                <a:schemeClr val="dk1"/>
              </a:buClr>
              <a:buSzPct val="100000"/>
              <a:buFont typeface="Calibri"/>
              <a:buAutoNum type="arabicPeriod"/>
            </a:pPr>
            <a:r>
              <a:rPr lang="en-US" sz="1100" baseline="0" dirty="0" smtClean="0">
                <a:solidFill>
                  <a:schemeClr val="dk1"/>
                </a:solidFill>
                <a:latin typeface="Calibri"/>
                <a:ea typeface="Calibri"/>
                <a:cs typeface="Calibri"/>
                <a:sym typeface="Calibri"/>
              </a:rPr>
              <a:t>A</a:t>
            </a:r>
            <a:r>
              <a:rPr lang="en-US" sz="1100" dirty="0" smtClean="0">
                <a:solidFill>
                  <a:schemeClr val="dk1"/>
                </a:solidFill>
                <a:latin typeface="Calibri"/>
                <a:ea typeface="Calibri"/>
                <a:cs typeface="Calibri"/>
                <a:sym typeface="Calibri"/>
              </a:rPr>
              <a:t>re there different beliefs about the causes of childhood diarrhea between rural and urban communities in Nicaragua?</a:t>
            </a:r>
          </a:p>
          <a:p>
            <a:pPr marL="254000" marR="0" lvl="0" indent="-228600" algn="just" rtl="0">
              <a:spcBef>
                <a:spcPts val="0"/>
              </a:spcBef>
              <a:buClr>
                <a:schemeClr val="dk1"/>
              </a:buClr>
              <a:buSzPct val="100000"/>
              <a:buFont typeface="Calibri"/>
              <a:buAutoNum type="arabicPeriod"/>
            </a:pPr>
            <a:r>
              <a:rPr lang="en-US" sz="1100" dirty="0" smtClean="0">
                <a:solidFill>
                  <a:schemeClr val="dk1"/>
                </a:solidFill>
                <a:latin typeface="Calibri"/>
                <a:ea typeface="Calibri"/>
                <a:cs typeface="Calibri"/>
                <a:sym typeface="Calibri"/>
              </a:rPr>
              <a:t>Are there different treatment practices for childhood diarrhea between rural and urban communities in Nicaragua? </a:t>
            </a:r>
          </a:p>
          <a:p>
            <a:pPr marL="254000" marR="0" lvl="0" indent="-228600" algn="just" rtl="0">
              <a:spcBef>
                <a:spcPts val="0"/>
              </a:spcBef>
              <a:buClr>
                <a:schemeClr val="dk1"/>
              </a:buClr>
              <a:buSzPct val="100000"/>
              <a:buFont typeface="Calibri"/>
              <a:buAutoNum type="arabicPeriod"/>
            </a:pPr>
            <a:r>
              <a:rPr lang="en-US" sz="1100" dirty="0" smtClean="0">
                <a:solidFill>
                  <a:schemeClr val="dk1"/>
                </a:solidFill>
                <a:latin typeface="Calibri"/>
                <a:ea typeface="Calibri"/>
                <a:cs typeface="Calibri"/>
                <a:sym typeface="Calibri"/>
              </a:rPr>
              <a:t>Are there different thresholds for seeking medical care for diarrhea between rural and urban communities?</a:t>
            </a:r>
          </a:p>
          <a:p>
            <a:pPr lvl="0">
              <a:spcBef>
                <a:spcPts val="0"/>
              </a:spcBef>
              <a:buNone/>
            </a:pPr>
            <a:endParaRPr dirty="0"/>
          </a:p>
        </p:txBody>
      </p:sp>
      <p:sp>
        <p:nvSpPr>
          <p:cNvPr id="82" name="Shape 82"/>
          <p:cNvSpPr>
            <a:spLocks noGrp="1" noRot="1" noChangeAspect="1"/>
          </p:cNvSpPr>
          <p:nvPr>
            <p:ph type="sldImg" idx="2"/>
          </p:nvPr>
        </p:nvSpPr>
        <p:spPr>
          <a:xfrm>
            <a:off x="1333500" y="685800"/>
            <a:ext cx="4191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81931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1"/>
        <p:cNvGrpSpPr/>
        <p:nvPr/>
      </p:nvGrpSpPr>
      <p:grpSpPr>
        <a:xfrm>
          <a:off x="0" y="0"/>
          <a:ext cx="0" cy="0"/>
          <a:chOff x="0" y="0"/>
          <a:chExt cx="0" cy="0"/>
        </a:xfrm>
      </p:grpSpPr>
      <p:sp>
        <p:nvSpPr>
          <p:cNvPr id="12" name="Shape 12"/>
          <p:cNvSpPr txBox="1">
            <a:spLocks noGrp="1"/>
          </p:cNvSpPr>
          <p:nvPr>
            <p:ph type="ctrTitle"/>
          </p:nvPr>
        </p:nvSpPr>
        <p:spPr>
          <a:xfrm>
            <a:off x="3017519" y="10226042"/>
            <a:ext cx="34198559" cy="705612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206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3" name="Shape 13"/>
          <p:cNvSpPr txBox="1">
            <a:spLocks noGrp="1"/>
          </p:cNvSpPr>
          <p:nvPr>
            <p:ph type="subTitle" idx="1"/>
          </p:nvPr>
        </p:nvSpPr>
        <p:spPr>
          <a:xfrm>
            <a:off x="6035039" y="18653759"/>
            <a:ext cx="28163520" cy="8412480"/>
          </a:xfrm>
          <a:prstGeom prst="rect">
            <a:avLst/>
          </a:prstGeom>
          <a:noFill/>
          <a:ln>
            <a:noFill/>
          </a:ln>
        </p:spPr>
        <p:txBody>
          <a:bodyPr lIns="91425" tIns="91425" rIns="91425" bIns="91425" anchor="t" anchorCtr="0"/>
          <a:lstStyle>
            <a:lvl1pPr marL="0" marR="0" lvl="0" indent="0" algn="ctr" rtl="0">
              <a:spcBef>
                <a:spcPts val="3000"/>
              </a:spcBef>
              <a:buClr>
                <a:srgbClr val="888888"/>
              </a:buClr>
              <a:buFont typeface="Arial"/>
              <a:buNone/>
              <a:defRPr sz="15000" b="0" i="0" u="none" strike="noStrike" cap="none">
                <a:solidFill>
                  <a:srgbClr val="888888"/>
                </a:solidFill>
                <a:latin typeface="Calibri"/>
                <a:ea typeface="Calibri"/>
                <a:cs typeface="Calibri"/>
                <a:sym typeface="Calibri"/>
              </a:defRPr>
            </a:lvl1pPr>
            <a:lvl2pPr marL="2142302" marR="0" lvl="1" indent="-8701" algn="ctr" rtl="0">
              <a:spcBef>
                <a:spcPts val="2620"/>
              </a:spcBef>
              <a:buClr>
                <a:srgbClr val="888888"/>
              </a:buClr>
              <a:buFont typeface="Arial"/>
              <a:buNone/>
              <a:defRPr sz="13100" b="0" i="0" u="none" strike="noStrike" cap="none">
                <a:solidFill>
                  <a:srgbClr val="888888"/>
                </a:solidFill>
                <a:latin typeface="Calibri"/>
                <a:ea typeface="Calibri"/>
                <a:cs typeface="Calibri"/>
                <a:sym typeface="Calibri"/>
              </a:defRPr>
            </a:lvl2pPr>
            <a:lvl3pPr marL="4284604" marR="0" lvl="2" indent="-4703" algn="ctr" rtl="0">
              <a:spcBef>
                <a:spcPts val="2240"/>
              </a:spcBef>
              <a:buClr>
                <a:srgbClr val="888888"/>
              </a:buClr>
              <a:buFont typeface="Arial"/>
              <a:buNone/>
              <a:defRPr sz="11200" b="0" i="0" u="none" strike="noStrike" cap="none">
                <a:solidFill>
                  <a:srgbClr val="888888"/>
                </a:solidFill>
                <a:latin typeface="Calibri"/>
                <a:ea typeface="Calibri"/>
                <a:cs typeface="Calibri"/>
                <a:sym typeface="Calibri"/>
              </a:defRPr>
            </a:lvl3pPr>
            <a:lvl4pPr marL="6426906" marR="0" lvl="3" indent="-706" algn="ctr" rtl="0">
              <a:spcBef>
                <a:spcPts val="1880"/>
              </a:spcBef>
              <a:buClr>
                <a:srgbClr val="888888"/>
              </a:buClr>
              <a:buFont typeface="Arial"/>
              <a:buNone/>
              <a:defRPr sz="9400" b="0" i="0" u="none" strike="noStrike" cap="none">
                <a:solidFill>
                  <a:srgbClr val="888888"/>
                </a:solidFill>
                <a:latin typeface="Calibri"/>
                <a:ea typeface="Calibri"/>
                <a:cs typeface="Calibri"/>
                <a:sym typeface="Calibri"/>
              </a:defRPr>
            </a:lvl4pPr>
            <a:lvl5pPr marL="8569208" marR="0" lvl="4" indent="-9407" algn="ctr" rtl="0">
              <a:spcBef>
                <a:spcPts val="1880"/>
              </a:spcBef>
              <a:buClr>
                <a:srgbClr val="888888"/>
              </a:buClr>
              <a:buFont typeface="Arial"/>
              <a:buNone/>
              <a:defRPr sz="9400" b="0" i="0" u="none" strike="noStrike" cap="none">
                <a:solidFill>
                  <a:srgbClr val="888888"/>
                </a:solidFill>
                <a:latin typeface="Calibri"/>
                <a:ea typeface="Calibri"/>
                <a:cs typeface="Calibri"/>
                <a:sym typeface="Calibri"/>
              </a:defRPr>
            </a:lvl5pPr>
            <a:lvl6pPr marL="10711510" marR="0" lvl="5" indent="-5409" algn="ctr" rtl="0">
              <a:spcBef>
                <a:spcPts val="1880"/>
              </a:spcBef>
              <a:buClr>
                <a:srgbClr val="888888"/>
              </a:buClr>
              <a:buFont typeface="Arial"/>
              <a:buNone/>
              <a:defRPr sz="9400" b="0" i="0" u="none" strike="noStrike" cap="none">
                <a:solidFill>
                  <a:srgbClr val="888888"/>
                </a:solidFill>
                <a:latin typeface="Calibri"/>
                <a:ea typeface="Calibri"/>
                <a:cs typeface="Calibri"/>
                <a:sym typeface="Calibri"/>
              </a:defRPr>
            </a:lvl6pPr>
            <a:lvl7pPr marL="12853812" marR="0" lvl="6" indent="-1412" algn="ctr" rtl="0">
              <a:spcBef>
                <a:spcPts val="1880"/>
              </a:spcBef>
              <a:buClr>
                <a:srgbClr val="888888"/>
              </a:buClr>
              <a:buFont typeface="Arial"/>
              <a:buNone/>
              <a:defRPr sz="9400" b="0" i="0" u="none" strike="noStrike" cap="none">
                <a:solidFill>
                  <a:srgbClr val="888888"/>
                </a:solidFill>
                <a:latin typeface="Calibri"/>
                <a:ea typeface="Calibri"/>
                <a:cs typeface="Calibri"/>
                <a:sym typeface="Calibri"/>
              </a:defRPr>
            </a:lvl7pPr>
            <a:lvl8pPr marL="14996114" marR="0" lvl="7" indent="-10114" algn="ctr" rtl="0">
              <a:spcBef>
                <a:spcPts val="1880"/>
              </a:spcBef>
              <a:buClr>
                <a:srgbClr val="888888"/>
              </a:buClr>
              <a:buFont typeface="Arial"/>
              <a:buNone/>
              <a:defRPr sz="9400" b="0" i="0" u="none" strike="noStrike" cap="none">
                <a:solidFill>
                  <a:srgbClr val="888888"/>
                </a:solidFill>
                <a:latin typeface="Calibri"/>
                <a:ea typeface="Calibri"/>
                <a:cs typeface="Calibri"/>
                <a:sym typeface="Calibri"/>
              </a:defRPr>
            </a:lvl8pPr>
            <a:lvl9pPr marL="17138416" marR="0" lvl="8" indent="-6115" algn="ctr" rtl="0">
              <a:spcBef>
                <a:spcPts val="1880"/>
              </a:spcBef>
              <a:buClr>
                <a:srgbClr val="888888"/>
              </a:buClr>
              <a:buFont typeface="Arial"/>
              <a:buNone/>
              <a:defRPr sz="9400" b="0" i="0" u="none" strike="noStrike" cap="none">
                <a:solidFill>
                  <a:srgbClr val="888888"/>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2011680" y="30510484"/>
            <a:ext cx="9387840" cy="1752600"/>
          </a:xfrm>
          <a:prstGeom prst="rect">
            <a:avLst/>
          </a:prstGeom>
          <a:noFill/>
          <a:ln>
            <a:noFill/>
          </a:ln>
        </p:spPr>
        <p:txBody>
          <a:bodyPr lIns="91425" tIns="91425" rIns="91425" bIns="91425" anchor="ctr" anchorCtr="0"/>
          <a:lstStyle>
            <a:lvl1pPr marL="0" marR="0" lvl="0" indent="0" algn="l" rtl="0">
              <a:spcBef>
                <a:spcPts val="0"/>
              </a:spcBef>
              <a:buNone/>
              <a:defRPr sz="5600" b="0" i="0" u="none" strike="noStrike" cap="none">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13746479" y="30510484"/>
            <a:ext cx="12740640" cy="1752600"/>
          </a:xfrm>
          <a:prstGeom prst="rect">
            <a:avLst/>
          </a:prstGeom>
          <a:noFill/>
          <a:ln>
            <a:noFill/>
          </a:ln>
        </p:spPr>
        <p:txBody>
          <a:bodyPr lIns="91425" tIns="91425" rIns="91425" bIns="91425" anchor="ctr" anchorCtr="0"/>
          <a:lstStyle>
            <a:lvl1pPr marL="0" marR="0" lvl="0" indent="0" algn="ctr" rtl="0">
              <a:spcBef>
                <a:spcPts val="0"/>
              </a:spcBef>
              <a:buNone/>
              <a:defRPr sz="5600" b="0" i="0" u="none" strike="noStrike" cap="none">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28834081" y="30510484"/>
            <a:ext cx="9387840" cy="1752600"/>
          </a:xfrm>
          <a:prstGeom prst="rect">
            <a:avLst/>
          </a:prstGeom>
          <a:noFill/>
          <a:ln>
            <a:noFill/>
          </a:ln>
        </p:spPr>
        <p:txBody>
          <a:bodyPr lIns="428450" tIns="214225" rIns="428450" bIns="214225" anchor="ctr" anchorCtr="0">
            <a:noAutofit/>
          </a:bodyPr>
          <a:lstStyle/>
          <a:p>
            <a:pPr marL="0" marR="0" lvl="0" indent="0" algn="r" rtl="0">
              <a:spcBef>
                <a:spcPts val="0"/>
              </a:spcBef>
              <a:buSzPct val="25000"/>
              <a:buNone/>
            </a:pPr>
            <a:fld id="{00000000-1234-1234-1234-123412341234}" type="slidenum">
              <a:rPr lang="en-US" sz="5600" b="0" i="0" u="none" strike="noStrike" cap="none">
                <a:solidFill>
                  <a:srgbClr val="888888"/>
                </a:solidFill>
                <a:latin typeface="Calibri"/>
                <a:ea typeface="Calibri"/>
                <a:cs typeface="Calibri"/>
                <a:sym typeface="Calibri"/>
              </a:rPr>
              <a:t>‹#›</a:t>
            </a:fld>
            <a:endParaRPr lang="en-US" sz="56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2011680" y="1318262"/>
            <a:ext cx="36210239" cy="54863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206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1" name="Shape 31"/>
          <p:cNvSpPr txBox="1">
            <a:spLocks noGrp="1"/>
          </p:cNvSpPr>
          <p:nvPr>
            <p:ph type="body" idx="1"/>
          </p:nvPr>
        </p:nvSpPr>
        <p:spPr>
          <a:xfrm>
            <a:off x="2011680" y="7680961"/>
            <a:ext cx="17769839" cy="21724622"/>
          </a:xfrm>
          <a:prstGeom prst="rect">
            <a:avLst/>
          </a:prstGeom>
          <a:noFill/>
          <a:ln>
            <a:noFill/>
          </a:ln>
        </p:spPr>
        <p:txBody>
          <a:bodyPr lIns="91425" tIns="91425" rIns="91425" bIns="91425" anchor="t" anchorCtr="0"/>
          <a:lstStyle>
            <a:lvl1pPr marL="1606727" marR="0" lvl="0" indent="-774877" algn="l" rtl="0">
              <a:spcBef>
                <a:spcPts val="2620"/>
              </a:spcBef>
              <a:buClr>
                <a:schemeClr val="dk1"/>
              </a:buClr>
              <a:buSzPct val="100000"/>
              <a:buFont typeface="Arial"/>
              <a:buChar char="•"/>
              <a:defRPr sz="13100" b="0" i="0" u="none" strike="noStrike" cap="none">
                <a:solidFill>
                  <a:schemeClr val="dk1"/>
                </a:solidFill>
                <a:latin typeface="Calibri"/>
                <a:ea typeface="Calibri"/>
                <a:cs typeface="Calibri"/>
                <a:sym typeface="Calibri"/>
              </a:defRPr>
            </a:lvl1pPr>
            <a:lvl2pPr marL="3481241" marR="0" lvl="1" indent="-636441" algn="l" rtl="0">
              <a:spcBef>
                <a:spcPts val="2240"/>
              </a:spcBef>
              <a:buClr>
                <a:schemeClr val="dk1"/>
              </a:buClr>
              <a:buSzPct val="100000"/>
              <a:buFont typeface="Arial"/>
              <a:buChar char="–"/>
              <a:defRPr sz="11200" b="0" i="0" u="none" strike="noStrike" cap="none">
                <a:solidFill>
                  <a:schemeClr val="dk1"/>
                </a:solidFill>
                <a:latin typeface="Calibri"/>
                <a:ea typeface="Calibri"/>
                <a:cs typeface="Calibri"/>
                <a:sym typeface="Calibri"/>
              </a:defRPr>
            </a:lvl2pPr>
            <a:lvl3pPr marL="5355755" marR="0" lvl="2" indent="-478954"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3pPr>
            <a:lvl4pPr marL="7498057" marR="0" lvl="3" indent="-538457"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4pPr>
            <a:lvl5pPr marL="9640359" marR="0" lvl="4" indent="-547158"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5pPr>
            <a:lvl6pPr marL="11782661" marR="0" lvl="5" indent="-543160"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6pPr>
            <a:lvl7pPr marL="13924962" marR="0" lvl="6" indent="-539162"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7pPr>
            <a:lvl8pPr marL="16067264" marR="0" lvl="7" indent="-547864"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8pPr>
            <a:lvl9pPr marL="18209568" marR="0" lvl="8" indent="-543867"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body" idx="2"/>
          </p:nvPr>
        </p:nvSpPr>
        <p:spPr>
          <a:xfrm>
            <a:off x="20452079" y="7680961"/>
            <a:ext cx="17769839" cy="21724622"/>
          </a:xfrm>
          <a:prstGeom prst="rect">
            <a:avLst/>
          </a:prstGeom>
          <a:noFill/>
          <a:ln>
            <a:noFill/>
          </a:ln>
        </p:spPr>
        <p:txBody>
          <a:bodyPr lIns="91425" tIns="91425" rIns="91425" bIns="91425" anchor="t" anchorCtr="0"/>
          <a:lstStyle>
            <a:lvl1pPr marL="1606727" marR="0" lvl="0" indent="-774877" algn="l" rtl="0">
              <a:spcBef>
                <a:spcPts val="2620"/>
              </a:spcBef>
              <a:buClr>
                <a:schemeClr val="dk1"/>
              </a:buClr>
              <a:buSzPct val="100000"/>
              <a:buFont typeface="Arial"/>
              <a:buChar char="•"/>
              <a:defRPr sz="13100" b="0" i="0" u="none" strike="noStrike" cap="none">
                <a:solidFill>
                  <a:schemeClr val="dk1"/>
                </a:solidFill>
                <a:latin typeface="Calibri"/>
                <a:ea typeface="Calibri"/>
                <a:cs typeface="Calibri"/>
                <a:sym typeface="Calibri"/>
              </a:defRPr>
            </a:lvl1pPr>
            <a:lvl2pPr marL="3481241" marR="0" lvl="1" indent="-636441" algn="l" rtl="0">
              <a:spcBef>
                <a:spcPts val="2240"/>
              </a:spcBef>
              <a:buClr>
                <a:schemeClr val="dk1"/>
              </a:buClr>
              <a:buSzPct val="100000"/>
              <a:buFont typeface="Arial"/>
              <a:buChar char="–"/>
              <a:defRPr sz="11200" b="0" i="0" u="none" strike="noStrike" cap="none">
                <a:solidFill>
                  <a:schemeClr val="dk1"/>
                </a:solidFill>
                <a:latin typeface="Calibri"/>
                <a:ea typeface="Calibri"/>
                <a:cs typeface="Calibri"/>
                <a:sym typeface="Calibri"/>
              </a:defRPr>
            </a:lvl2pPr>
            <a:lvl3pPr marL="5355755" marR="0" lvl="2" indent="-478954"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3pPr>
            <a:lvl4pPr marL="7498057" marR="0" lvl="3" indent="-538457"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4pPr>
            <a:lvl5pPr marL="9640359" marR="0" lvl="4" indent="-547158"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5pPr>
            <a:lvl6pPr marL="11782661" marR="0" lvl="5" indent="-543160"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6pPr>
            <a:lvl7pPr marL="13924962" marR="0" lvl="6" indent="-539162"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7pPr>
            <a:lvl8pPr marL="16067264" marR="0" lvl="7" indent="-547864"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8pPr>
            <a:lvl9pPr marL="18209568" marR="0" lvl="8" indent="-543867"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2011680" y="30510484"/>
            <a:ext cx="9387840" cy="1752600"/>
          </a:xfrm>
          <a:prstGeom prst="rect">
            <a:avLst/>
          </a:prstGeom>
          <a:noFill/>
          <a:ln>
            <a:noFill/>
          </a:ln>
        </p:spPr>
        <p:txBody>
          <a:bodyPr lIns="91425" tIns="91425" rIns="91425" bIns="91425" anchor="ctr" anchorCtr="0"/>
          <a:lstStyle>
            <a:lvl1pPr marL="0" marR="0" lvl="0" indent="0" algn="l"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ftr" idx="11"/>
          </p:nvPr>
        </p:nvSpPr>
        <p:spPr>
          <a:xfrm>
            <a:off x="13746479" y="30510484"/>
            <a:ext cx="12740640" cy="1752600"/>
          </a:xfrm>
          <a:prstGeom prst="rect">
            <a:avLst/>
          </a:prstGeom>
          <a:noFill/>
          <a:ln>
            <a:noFill/>
          </a:ln>
        </p:spPr>
        <p:txBody>
          <a:bodyPr lIns="91425" tIns="91425" rIns="91425" bIns="91425" anchor="ctr" anchorCtr="0"/>
          <a:lstStyle>
            <a:lvl1pPr marL="0" marR="0" lvl="0" indent="0" algn="ctr"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sldNum" idx="12"/>
          </p:nvPr>
        </p:nvSpPr>
        <p:spPr>
          <a:xfrm>
            <a:off x="28834081" y="30510484"/>
            <a:ext cx="9387840" cy="1752600"/>
          </a:xfrm>
          <a:prstGeom prst="rect">
            <a:avLst/>
          </a:prstGeom>
          <a:noFill/>
          <a:ln>
            <a:noFill/>
          </a:ln>
        </p:spPr>
        <p:txBody>
          <a:bodyPr lIns="428450" tIns="214225" rIns="428450" bIns="214225" anchor="ctr" anchorCtr="0">
            <a:noAutofit/>
          </a:bodyPr>
          <a:lstStyle/>
          <a:p>
            <a:pPr marL="0" marR="0" lvl="0" indent="0" algn="r" rtl="0">
              <a:spcBef>
                <a:spcPts val="0"/>
              </a:spcBef>
              <a:buSzPct val="25000"/>
              <a:buNone/>
            </a:pPr>
            <a:fld id="{00000000-1234-1234-1234-123412341234}" type="slidenum">
              <a:rPr lang="en-US" sz="5600">
                <a:solidFill>
                  <a:srgbClr val="888888"/>
                </a:solidFill>
                <a:latin typeface="Calibri"/>
                <a:ea typeface="Calibri"/>
                <a:cs typeface="Calibri"/>
                <a:sym typeface="Calibri"/>
              </a:rPr>
              <a:t>‹#›</a:t>
            </a:fld>
            <a:endParaRPr lang="en-US" sz="5600">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2011680" y="1318262"/>
            <a:ext cx="36210239" cy="54863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206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8" name="Shape 38"/>
          <p:cNvSpPr txBox="1">
            <a:spLocks noGrp="1"/>
          </p:cNvSpPr>
          <p:nvPr>
            <p:ph type="body" idx="1"/>
          </p:nvPr>
        </p:nvSpPr>
        <p:spPr>
          <a:xfrm>
            <a:off x="2011681" y="7368542"/>
            <a:ext cx="17776827" cy="3070857"/>
          </a:xfrm>
          <a:prstGeom prst="rect">
            <a:avLst/>
          </a:prstGeom>
          <a:noFill/>
          <a:ln>
            <a:noFill/>
          </a:ln>
        </p:spPr>
        <p:txBody>
          <a:bodyPr lIns="91425" tIns="91425" rIns="91425" bIns="91425" anchor="b" anchorCtr="0"/>
          <a:lstStyle>
            <a:lvl1pPr marL="0" marR="0" lvl="0" indent="0" algn="l" rtl="0">
              <a:spcBef>
                <a:spcPts val="2240"/>
              </a:spcBef>
              <a:buClr>
                <a:schemeClr val="dk1"/>
              </a:buClr>
              <a:buFont typeface="Arial"/>
              <a:buNone/>
              <a:defRPr sz="11200" b="1" i="0" u="none" strike="noStrike" cap="none">
                <a:solidFill>
                  <a:schemeClr val="dk1"/>
                </a:solidFill>
                <a:latin typeface="Calibri"/>
                <a:ea typeface="Calibri"/>
                <a:cs typeface="Calibri"/>
                <a:sym typeface="Calibri"/>
              </a:defRPr>
            </a:lvl1pPr>
            <a:lvl2pPr marL="2142302" marR="0" lvl="1" indent="-8701" algn="l" rtl="0">
              <a:spcBef>
                <a:spcPts val="1880"/>
              </a:spcBef>
              <a:buClr>
                <a:schemeClr val="dk1"/>
              </a:buClr>
              <a:buFont typeface="Arial"/>
              <a:buNone/>
              <a:defRPr sz="9400" b="1" i="0" u="none" strike="noStrike" cap="none">
                <a:solidFill>
                  <a:schemeClr val="dk1"/>
                </a:solidFill>
                <a:latin typeface="Calibri"/>
                <a:ea typeface="Calibri"/>
                <a:cs typeface="Calibri"/>
                <a:sym typeface="Calibri"/>
              </a:defRPr>
            </a:lvl2pPr>
            <a:lvl3pPr marL="4284604" marR="0" lvl="2" indent="-4703" algn="l" rtl="0">
              <a:spcBef>
                <a:spcPts val="1680"/>
              </a:spcBef>
              <a:buClr>
                <a:schemeClr val="dk1"/>
              </a:buClr>
              <a:buFont typeface="Arial"/>
              <a:buNone/>
              <a:defRPr sz="8400" b="1" i="0" u="none" strike="noStrike" cap="none">
                <a:solidFill>
                  <a:schemeClr val="dk1"/>
                </a:solidFill>
                <a:latin typeface="Calibri"/>
                <a:ea typeface="Calibri"/>
                <a:cs typeface="Calibri"/>
                <a:sym typeface="Calibri"/>
              </a:defRPr>
            </a:lvl3pPr>
            <a:lvl4pPr marL="6426906" marR="0" lvl="3" indent="-706"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4pPr>
            <a:lvl5pPr marL="8569208" marR="0" lvl="4" indent="-9407"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5pPr>
            <a:lvl6pPr marL="10711510" marR="0" lvl="5" indent="-5409"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6pPr>
            <a:lvl7pPr marL="12853812" marR="0" lvl="6" indent="-1412"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7pPr>
            <a:lvl8pPr marL="14996114" marR="0" lvl="7" indent="-10114"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8pPr>
            <a:lvl9pPr marL="17138416" marR="0" lvl="8" indent="-6115"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body" idx="2"/>
          </p:nvPr>
        </p:nvSpPr>
        <p:spPr>
          <a:xfrm>
            <a:off x="2011681" y="10439400"/>
            <a:ext cx="17776827" cy="18966181"/>
          </a:xfrm>
          <a:prstGeom prst="rect">
            <a:avLst/>
          </a:prstGeom>
          <a:noFill/>
          <a:ln>
            <a:noFill/>
          </a:ln>
        </p:spPr>
        <p:txBody>
          <a:bodyPr lIns="91425" tIns="91425" rIns="91425" bIns="91425" anchor="t" anchorCtr="0"/>
          <a:lstStyle>
            <a:lvl1pPr marL="1606727" marR="0" lvl="0" indent="-895527" algn="l" rtl="0">
              <a:spcBef>
                <a:spcPts val="2240"/>
              </a:spcBef>
              <a:buClr>
                <a:schemeClr val="dk1"/>
              </a:buClr>
              <a:buSzPct val="100000"/>
              <a:buFont typeface="Arial"/>
              <a:buChar char="•"/>
              <a:defRPr sz="11200" b="0" i="0" u="none" strike="noStrike" cap="none">
                <a:solidFill>
                  <a:schemeClr val="dk1"/>
                </a:solidFill>
                <a:latin typeface="Calibri"/>
                <a:ea typeface="Calibri"/>
                <a:cs typeface="Calibri"/>
                <a:sym typeface="Calibri"/>
              </a:defRPr>
            </a:lvl1pPr>
            <a:lvl2pPr marL="3481241" marR="0" lvl="1" indent="-750741"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2pPr>
            <a:lvl3pPr marL="5355755" marR="0" lvl="2" indent="-542454"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3pPr>
            <a:lvl4pPr marL="7498057" marR="0" lvl="3" indent="-595607"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4pPr>
            <a:lvl5pPr marL="9640359" marR="0" lvl="4" indent="-604308"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5pPr>
            <a:lvl6pPr marL="11782661" marR="0" lvl="5" indent="-600310"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6pPr>
            <a:lvl7pPr marL="13924962" marR="0" lvl="6" indent="-596312"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7pPr>
            <a:lvl8pPr marL="16067264" marR="0" lvl="7" indent="-605014"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8pPr>
            <a:lvl9pPr marL="18209568" marR="0" lvl="8" indent="-601017"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body" idx="3"/>
          </p:nvPr>
        </p:nvSpPr>
        <p:spPr>
          <a:xfrm>
            <a:off x="20438112" y="7368542"/>
            <a:ext cx="17783809" cy="3070857"/>
          </a:xfrm>
          <a:prstGeom prst="rect">
            <a:avLst/>
          </a:prstGeom>
          <a:noFill/>
          <a:ln>
            <a:noFill/>
          </a:ln>
        </p:spPr>
        <p:txBody>
          <a:bodyPr lIns="91425" tIns="91425" rIns="91425" bIns="91425" anchor="b" anchorCtr="0"/>
          <a:lstStyle>
            <a:lvl1pPr marL="0" marR="0" lvl="0" indent="0" algn="l" rtl="0">
              <a:spcBef>
                <a:spcPts val="2240"/>
              </a:spcBef>
              <a:buClr>
                <a:schemeClr val="dk1"/>
              </a:buClr>
              <a:buFont typeface="Arial"/>
              <a:buNone/>
              <a:defRPr sz="11200" b="1" i="0" u="none" strike="noStrike" cap="none">
                <a:solidFill>
                  <a:schemeClr val="dk1"/>
                </a:solidFill>
                <a:latin typeface="Calibri"/>
                <a:ea typeface="Calibri"/>
                <a:cs typeface="Calibri"/>
                <a:sym typeface="Calibri"/>
              </a:defRPr>
            </a:lvl1pPr>
            <a:lvl2pPr marL="2142302" marR="0" lvl="1" indent="-8701" algn="l" rtl="0">
              <a:spcBef>
                <a:spcPts val="1880"/>
              </a:spcBef>
              <a:buClr>
                <a:schemeClr val="dk1"/>
              </a:buClr>
              <a:buFont typeface="Arial"/>
              <a:buNone/>
              <a:defRPr sz="9400" b="1" i="0" u="none" strike="noStrike" cap="none">
                <a:solidFill>
                  <a:schemeClr val="dk1"/>
                </a:solidFill>
                <a:latin typeface="Calibri"/>
                <a:ea typeface="Calibri"/>
                <a:cs typeface="Calibri"/>
                <a:sym typeface="Calibri"/>
              </a:defRPr>
            </a:lvl2pPr>
            <a:lvl3pPr marL="4284604" marR="0" lvl="2" indent="-4703" algn="l" rtl="0">
              <a:spcBef>
                <a:spcPts val="1680"/>
              </a:spcBef>
              <a:buClr>
                <a:schemeClr val="dk1"/>
              </a:buClr>
              <a:buFont typeface="Arial"/>
              <a:buNone/>
              <a:defRPr sz="8400" b="1" i="0" u="none" strike="noStrike" cap="none">
                <a:solidFill>
                  <a:schemeClr val="dk1"/>
                </a:solidFill>
                <a:latin typeface="Calibri"/>
                <a:ea typeface="Calibri"/>
                <a:cs typeface="Calibri"/>
                <a:sym typeface="Calibri"/>
              </a:defRPr>
            </a:lvl3pPr>
            <a:lvl4pPr marL="6426906" marR="0" lvl="3" indent="-706"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4pPr>
            <a:lvl5pPr marL="8569208" marR="0" lvl="4" indent="-9407"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5pPr>
            <a:lvl6pPr marL="10711510" marR="0" lvl="5" indent="-5409"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6pPr>
            <a:lvl7pPr marL="12853812" marR="0" lvl="6" indent="-1412"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7pPr>
            <a:lvl8pPr marL="14996114" marR="0" lvl="7" indent="-10114"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8pPr>
            <a:lvl9pPr marL="17138416" marR="0" lvl="8" indent="-6115" algn="l" rtl="0">
              <a:spcBef>
                <a:spcPts val="1500"/>
              </a:spcBef>
              <a:buClr>
                <a:schemeClr val="dk1"/>
              </a:buClr>
              <a:buFont typeface="Arial"/>
              <a:buNone/>
              <a:defRPr sz="7500" b="1"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body" idx="4"/>
          </p:nvPr>
        </p:nvSpPr>
        <p:spPr>
          <a:xfrm>
            <a:off x="20438112" y="10439400"/>
            <a:ext cx="17783809" cy="18966181"/>
          </a:xfrm>
          <a:prstGeom prst="rect">
            <a:avLst/>
          </a:prstGeom>
          <a:noFill/>
          <a:ln>
            <a:noFill/>
          </a:ln>
        </p:spPr>
        <p:txBody>
          <a:bodyPr lIns="91425" tIns="91425" rIns="91425" bIns="91425" anchor="t" anchorCtr="0"/>
          <a:lstStyle>
            <a:lvl1pPr marL="1606727" marR="0" lvl="0" indent="-895527" algn="l" rtl="0">
              <a:spcBef>
                <a:spcPts val="2240"/>
              </a:spcBef>
              <a:buClr>
                <a:schemeClr val="dk1"/>
              </a:buClr>
              <a:buSzPct val="100000"/>
              <a:buFont typeface="Arial"/>
              <a:buChar char="•"/>
              <a:defRPr sz="11200" b="0" i="0" u="none" strike="noStrike" cap="none">
                <a:solidFill>
                  <a:schemeClr val="dk1"/>
                </a:solidFill>
                <a:latin typeface="Calibri"/>
                <a:ea typeface="Calibri"/>
                <a:cs typeface="Calibri"/>
                <a:sym typeface="Calibri"/>
              </a:defRPr>
            </a:lvl1pPr>
            <a:lvl2pPr marL="3481241" marR="0" lvl="1" indent="-750741"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2pPr>
            <a:lvl3pPr marL="5355755" marR="0" lvl="2" indent="-542454" algn="l" rtl="0">
              <a:spcBef>
                <a:spcPts val="1680"/>
              </a:spcBef>
              <a:buClr>
                <a:schemeClr val="dk1"/>
              </a:buClr>
              <a:buSzPct val="100000"/>
              <a:buFont typeface="Arial"/>
              <a:buChar char="•"/>
              <a:defRPr sz="8400" b="0" i="0" u="none" strike="noStrike" cap="none">
                <a:solidFill>
                  <a:schemeClr val="dk1"/>
                </a:solidFill>
                <a:latin typeface="Calibri"/>
                <a:ea typeface="Calibri"/>
                <a:cs typeface="Calibri"/>
                <a:sym typeface="Calibri"/>
              </a:defRPr>
            </a:lvl3pPr>
            <a:lvl4pPr marL="7498057" marR="0" lvl="3" indent="-595607"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4pPr>
            <a:lvl5pPr marL="9640359" marR="0" lvl="4" indent="-604308"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5pPr>
            <a:lvl6pPr marL="11782661" marR="0" lvl="5" indent="-600310"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6pPr>
            <a:lvl7pPr marL="13924962" marR="0" lvl="6" indent="-596312"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7pPr>
            <a:lvl8pPr marL="16067264" marR="0" lvl="7" indent="-605014"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8pPr>
            <a:lvl9pPr marL="18209568" marR="0" lvl="8" indent="-601017" algn="l" rtl="0">
              <a:spcBef>
                <a:spcPts val="1500"/>
              </a:spcBef>
              <a:buClr>
                <a:schemeClr val="dk1"/>
              </a:buClr>
              <a:buSzPct val="100000"/>
              <a:buFont typeface="Arial"/>
              <a:buChar char="•"/>
              <a:defRPr sz="75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dt" idx="10"/>
          </p:nvPr>
        </p:nvSpPr>
        <p:spPr>
          <a:xfrm>
            <a:off x="2011680" y="30510484"/>
            <a:ext cx="9387840" cy="1752600"/>
          </a:xfrm>
          <a:prstGeom prst="rect">
            <a:avLst/>
          </a:prstGeom>
          <a:noFill/>
          <a:ln>
            <a:noFill/>
          </a:ln>
        </p:spPr>
        <p:txBody>
          <a:bodyPr lIns="91425" tIns="91425" rIns="91425" bIns="91425" anchor="ctr" anchorCtr="0"/>
          <a:lstStyle>
            <a:lvl1pPr marL="0" marR="0" lvl="0" indent="0" algn="l"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ftr" idx="11"/>
          </p:nvPr>
        </p:nvSpPr>
        <p:spPr>
          <a:xfrm>
            <a:off x="13746479" y="30510484"/>
            <a:ext cx="12740640" cy="1752600"/>
          </a:xfrm>
          <a:prstGeom prst="rect">
            <a:avLst/>
          </a:prstGeom>
          <a:noFill/>
          <a:ln>
            <a:noFill/>
          </a:ln>
        </p:spPr>
        <p:txBody>
          <a:bodyPr lIns="91425" tIns="91425" rIns="91425" bIns="91425" anchor="ctr" anchorCtr="0"/>
          <a:lstStyle>
            <a:lvl1pPr marL="0" marR="0" lvl="0" indent="0" algn="ctr"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sldNum" idx="12"/>
          </p:nvPr>
        </p:nvSpPr>
        <p:spPr>
          <a:xfrm>
            <a:off x="28834081" y="30510484"/>
            <a:ext cx="9387840" cy="1752600"/>
          </a:xfrm>
          <a:prstGeom prst="rect">
            <a:avLst/>
          </a:prstGeom>
          <a:noFill/>
          <a:ln>
            <a:noFill/>
          </a:ln>
        </p:spPr>
        <p:txBody>
          <a:bodyPr lIns="428450" tIns="214225" rIns="428450" bIns="214225" anchor="ctr" anchorCtr="0">
            <a:noAutofit/>
          </a:bodyPr>
          <a:lstStyle/>
          <a:p>
            <a:pPr marL="0" marR="0" lvl="0" indent="0" algn="r" rtl="0">
              <a:spcBef>
                <a:spcPts val="0"/>
              </a:spcBef>
              <a:buSzPct val="25000"/>
              <a:buNone/>
            </a:pPr>
            <a:fld id="{00000000-1234-1234-1234-123412341234}" type="slidenum">
              <a:rPr lang="en-US" sz="5600">
                <a:solidFill>
                  <a:srgbClr val="888888"/>
                </a:solidFill>
                <a:latin typeface="Calibri"/>
                <a:ea typeface="Calibri"/>
                <a:cs typeface="Calibri"/>
                <a:sym typeface="Calibri"/>
              </a:rPr>
              <a:t>‹#›</a:t>
            </a:fld>
            <a:endParaRPr lang="en-US" sz="56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2011680" y="1318262"/>
            <a:ext cx="36210239" cy="54863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206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7" name="Shape 47"/>
          <p:cNvSpPr txBox="1">
            <a:spLocks noGrp="1"/>
          </p:cNvSpPr>
          <p:nvPr>
            <p:ph type="dt" idx="10"/>
          </p:nvPr>
        </p:nvSpPr>
        <p:spPr>
          <a:xfrm>
            <a:off x="2011680" y="30510484"/>
            <a:ext cx="9387840" cy="1752600"/>
          </a:xfrm>
          <a:prstGeom prst="rect">
            <a:avLst/>
          </a:prstGeom>
          <a:noFill/>
          <a:ln>
            <a:noFill/>
          </a:ln>
        </p:spPr>
        <p:txBody>
          <a:bodyPr lIns="91425" tIns="91425" rIns="91425" bIns="91425" anchor="ctr" anchorCtr="0"/>
          <a:lstStyle>
            <a:lvl1pPr marL="0" marR="0" lvl="0" indent="0" algn="l"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ftr" idx="11"/>
          </p:nvPr>
        </p:nvSpPr>
        <p:spPr>
          <a:xfrm>
            <a:off x="13746479" y="30510484"/>
            <a:ext cx="12740640" cy="1752600"/>
          </a:xfrm>
          <a:prstGeom prst="rect">
            <a:avLst/>
          </a:prstGeom>
          <a:noFill/>
          <a:ln>
            <a:noFill/>
          </a:ln>
        </p:spPr>
        <p:txBody>
          <a:bodyPr lIns="91425" tIns="91425" rIns="91425" bIns="91425" anchor="ctr" anchorCtr="0"/>
          <a:lstStyle>
            <a:lvl1pPr marL="0" marR="0" lvl="0" indent="0" algn="ctr"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sldNum" idx="12"/>
          </p:nvPr>
        </p:nvSpPr>
        <p:spPr>
          <a:xfrm>
            <a:off x="28834081" y="30510484"/>
            <a:ext cx="9387840" cy="1752600"/>
          </a:xfrm>
          <a:prstGeom prst="rect">
            <a:avLst/>
          </a:prstGeom>
          <a:noFill/>
          <a:ln>
            <a:noFill/>
          </a:ln>
        </p:spPr>
        <p:txBody>
          <a:bodyPr lIns="428450" tIns="214225" rIns="428450" bIns="214225" anchor="ctr" anchorCtr="0">
            <a:noAutofit/>
          </a:bodyPr>
          <a:lstStyle/>
          <a:p>
            <a:pPr marL="0" marR="0" lvl="0" indent="0" algn="r" rtl="0">
              <a:spcBef>
                <a:spcPts val="0"/>
              </a:spcBef>
              <a:buSzPct val="25000"/>
              <a:buNone/>
            </a:pPr>
            <a:fld id="{00000000-1234-1234-1234-123412341234}" type="slidenum">
              <a:rPr lang="en-US" sz="5600">
                <a:solidFill>
                  <a:srgbClr val="888888"/>
                </a:solidFill>
                <a:latin typeface="Calibri"/>
                <a:ea typeface="Calibri"/>
                <a:cs typeface="Calibri"/>
                <a:sym typeface="Calibri"/>
              </a:rPr>
              <a:t>‹#›</a:t>
            </a:fld>
            <a:endParaRPr lang="en-US" sz="56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0"/>
        <p:cNvGrpSpPr/>
        <p:nvPr/>
      </p:nvGrpSpPr>
      <p:grpSpPr>
        <a:xfrm>
          <a:off x="0" y="0"/>
          <a:ext cx="0" cy="0"/>
          <a:chOff x="0" y="0"/>
          <a:chExt cx="0" cy="0"/>
        </a:xfrm>
      </p:grpSpPr>
      <p:sp>
        <p:nvSpPr>
          <p:cNvPr id="51" name="Shape 51"/>
          <p:cNvSpPr txBox="1">
            <a:spLocks noGrp="1"/>
          </p:cNvSpPr>
          <p:nvPr>
            <p:ph type="dt" idx="10"/>
          </p:nvPr>
        </p:nvSpPr>
        <p:spPr>
          <a:xfrm>
            <a:off x="2011680" y="30510484"/>
            <a:ext cx="9387840" cy="1752600"/>
          </a:xfrm>
          <a:prstGeom prst="rect">
            <a:avLst/>
          </a:prstGeom>
          <a:noFill/>
          <a:ln>
            <a:noFill/>
          </a:ln>
        </p:spPr>
        <p:txBody>
          <a:bodyPr lIns="91425" tIns="91425" rIns="91425" bIns="91425" anchor="ctr" anchorCtr="0"/>
          <a:lstStyle>
            <a:lvl1pPr marL="0" marR="0" lvl="0" indent="0" algn="l"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13746479" y="30510484"/>
            <a:ext cx="12740640" cy="1752600"/>
          </a:xfrm>
          <a:prstGeom prst="rect">
            <a:avLst/>
          </a:prstGeom>
          <a:noFill/>
          <a:ln>
            <a:noFill/>
          </a:ln>
        </p:spPr>
        <p:txBody>
          <a:bodyPr lIns="91425" tIns="91425" rIns="91425" bIns="91425" anchor="ctr" anchorCtr="0"/>
          <a:lstStyle>
            <a:lvl1pPr marL="0" marR="0" lvl="0" indent="0" algn="ctr"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28834081" y="30510484"/>
            <a:ext cx="9387840" cy="1752600"/>
          </a:xfrm>
          <a:prstGeom prst="rect">
            <a:avLst/>
          </a:prstGeom>
          <a:noFill/>
          <a:ln>
            <a:noFill/>
          </a:ln>
        </p:spPr>
        <p:txBody>
          <a:bodyPr lIns="428450" tIns="214225" rIns="428450" bIns="214225" anchor="ctr" anchorCtr="0">
            <a:noAutofit/>
          </a:bodyPr>
          <a:lstStyle/>
          <a:p>
            <a:pPr marL="0" marR="0" lvl="0" indent="0" algn="r" rtl="0">
              <a:spcBef>
                <a:spcPts val="0"/>
              </a:spcBef>
              <a:buSzPct val="25000"/>
              <a:buNone/>
            </a:pPr>
            <a:fld id="{00000000-1234-1234-1234-123412341234}" type="slidenum">
              <a:rPr lang="en-US" sz="5600">
                <a:solidFill>
                  <a:srgbClr val="888888"/>
                </a:solidFill>
                <a:latin typeface="Calibri"/>
                <a:ea typeface="Calibri"/>
                <a:cs typeface="Calibri"/>
                <a:sym typeface="Calibri"/>
              </a:rPr>
              <a:t>‹#›</a:t>
            </a:fld>
            <a:endParaRPr lang="en-US" sz="56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2011683" y="1310640"/>
            <a:ext cx="13236577" cy="5577839"/>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94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6" name="Shape 56"/>
          <p:cNvSpPr txBox="1">
            <a:spLocks noGrp="1"/>
          </p:cNvSpPr>
          <p:nvPr>
            <p:ph type="body" idx="1"/>
          </p:nvPr>
        </p:nvSpPr>
        <p:spPr>
          <a:xfrm>
            <a:off x="15730220" y="1310642"/>
            <a:ext cx="22491700" cy="28094942"/>
          </a:xfrm>
          <a:prstGeom prst="rect">
            <a:avLst/>
          </a:prstGeom>
          <a:noFill/>
          <a:ln>
            <a:noFill/>
          </a:ln>
        </p:spPr>
        <p:txBody>
          <a:bodyPr lIns="91425" tIns="91425" rIns="91425" bIns="91425" anchor="t" anchorCtr="0"/>
          <a:lstStyle>
            <a:lvl1pPr marL="1606727" marR="0" lvl="0" indent="-654227" algn="l" rtl="0">
              <a:spcBef>
                <a:spcPts val="3000"/>
              </a:spcBef>
              <a:buClr>
                <a:schemeClr val="dk1"/>
              </a:buClr>
              <a:buSzPct val="100000"/>
              <a:buFont typeface="Arial"/>
              <a:buChar char="•"/>
              <a:defRPr sz="15000" b="0" i="0" u="none" strike="noStrike" cap="none">
                <a:solidFill>
                  <a:schemeClr val="dk1"/>
                </a:solidFill>
                <a:latin typeface="Calibri"/>
                <a:ea typeface="Calibri"/>
                <a:cs typeface="Calibri"/>
                <a:sym typeface="Calibri"/>
              </a:defRPr>
            </a:lvl1pPr>
            <a:lvl2pPr marL="3481241" marR="0" lvl="1" indent="-515791" algn="l" rtl="0">
              <a:spcBef>
                <a:spcPts val="2620"/>
              </a:spcBef>
              <a:buClr>
                <a:schemeClr val="dk1"/>
              </a:buClr>
              <a:buSzPct val="100000"/>
              <a:buFont typeface="Arial"/>
              <a:buChar char="–"/>
              <a:defRPr sz="13100" b="0" i="0" u="none" strike="noStrike" cap="none">
                <a:solidFill>
                  <a:schemeClr val="dk1"/>
                </a:solidFill>
                <a:latin typeface="Calibri"/>
                <a:ea typeface="Calibri"/>
                <a:cs typeface="Calibri"/>
                <a:sym typeface="Calibri"/>
              </a:defRPr>
            </a:lvl2pPr>
            <a:lvl3pPr marL="5355755" marR="0" lvl="2" indent="-364654" algn="l" rtl="0">
              <a:spcBef>
                <a:spcPts val="2240"/>
              </a:spcBef>
              <a:buClr>
                <a:schemeClr val="dk1"/>
              </a:buClr>
              <a:buSzPct val="100000"/>
              <a:buFont typeface="Arial"/>
              <a:buChar char="•"/>
              <a:defRPr sz="11200" b="0" i="0" u="none" strike="noStrike" cap="none">
                <a:solidFill>
                  <a:schemeClr val="dk1"/>
                </a:solidFill>
                <a:latin typeface="Calibri"/>
                <a:ea typeface="Calibri"/>
                <a:cs typeface="Calibri"/>
                <a:sym typeface="Calibri"/>
              </a:defRPr>
            </a:lvl3pPr>
            <a:lvl4pPr marL="7498057" marR="0" lvl="3" indent="-474957"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4pPr>
            <a:lvl5pPr marL="9640359" marR="0" lvl="4" indent="-483658"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5pPr>
            <a:lvl6pPr marL="11782661" marR="0" lvl="5" indent="-479660"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6pPr>
            <a:lvl7pPr marL="13924962" marR="0" lvl="6" indent="-475662"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7pPr>
            <a:lvl8pPr marL="16067264" marR="0" lvl="7" indent="-484364"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8pPr>
            <a:lvl9pPr marL="18209568" marR="0" lvl="8" indent="-480367"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body" idx="2"/>
          </p:nvPr>
        </p:nvSpPr>
        <p:spPr>
          <a:xfrm>
            <a:off x="2011683" y="6888482"/>
            <a:ext cx="13236577" cy="22517103"/>
          </a:xfrm>
          <a:prstGeom prst="rect">
            <a:avLst/>
          </a:prstGeom>
          <a:noFill/>
          <a:ln>
            <a:noFill/>
          </a:ln>
        </p:spPr>
        <p:txBody>
          <a:bodyPr lIns="91425" tIns="91425" rIns="91425" bIns="91425" anchor="t" anchorCtr="0"/>
          <a:lstStyle>
            <a:lvl1pPr marL="0" marR="0" lvl="0" indent="0" algn="l" rtl="0">
              <a:spcBef>
                <a:spcPts val="1320"/>
              </a:spcBef>
              <a:buClr>
                <a:schemeClr val="dk1"/>
              </a:buClr>
              <a:buFont typeface="Arial"/>
              <a:buNone/>
              <a:defRPr sz="6600" b="0" i="0" u="none" strike="noStrike" cap="none">
                <a:solidFill>
                  <a:schemeClr val="dk1"/>
                </a:solidFill>
                <a:latin typeface="Calibri"/>
                <a:ea typeface="Calibri"/>
                <a:cs typeface="Calibri"/>
                <a:sym typeface="Calibri"/>
              </a:defRPr>
            </a:lvl1pPr>
            <a:lvl2pPr marL="2142302" marR="0" lvl="1" indent="-8701" algn="l" rtl="0">
              <a:spcBef>
                <a:spcPts val="1120"/>
              </a:spcBef>
              <a:buClr>
                <a:schemeClr val="dk1"/>
              </a:buClr>
              <a:buFont typeface="Arial"/>
              <a:buNone/>
              <a:defRPr sz="5600" b="0" i="0" u="none" strike="noStrike" cap="none">
                <a:solidFill>
                  <a:schemeClr val="dk1"/>
                </a:solidFill>
                <a:latin typeface="Calibri"/>
                <a:ea typeface="Calibri"/>
                <a:cs typeface="Calibri"/>
                <a:sym typeface="Calibri"/>
              </a:defRPr>
            </a:lvl2pPr>
            <a:lvl3pPr marL="4284604" marR="0" lvl="2" indent="-4703" algn="l" rtl="0">
              <a:spcBef>
                <a:spcPts val="940"/>
              </a:spcBef>
              <a:buClr>
                <a:schemeClr val="dk1"/>
              </a:buClr>
              <a:buFont typeface="Arial"/>
              <a:buNone/>
              <a:defRPr sz="4700" b="0" i="0" u="none" strike="noStrike" cap="none">
                <a:solidFill>
                  <a:schemeClr val="dk1"/>
                </a:solidFill>
                <a:latin typeface="Calibri"/>
                <a:ea typeface="Calibri"/>
                <a:cs typeface="Calibri"/>
                <a:sym typeface="Calibri"/>
              </a:defRPr>
            </a:lvl3pPr>
            <a:lvl4pPr marL="6426906" marR="0" lvl="3" indent="-706"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4pPr>
            <a:lvl5pPr marL="8569208" marR="0" lvl="4" indent="-9407"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5pPr>
            <a:lvl6pPr marL="10711510" marR="0" lvl="5" indent="-5409"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6pPr>
            <a:lvl7pPr marL="12853812" marR="0" lvl="6" indent="-1412"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7pPr>
            <a:lvl8pPr marL="14996114" marR="0" lvl="7" indent="-10114"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8pPr>
            <a:lvl9pPr marL="17138416" marR="0" lvl="8" indent="-6115"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dt" idx="10"/>
          </p:nvPr>
        </p:nvSpPr>
        <p:spPr>
          <a:xfrm>
            <a:off x="2011680" y="30510484"/>
            <a:ext cx="9387840" cy="1752600"/>
          </a:xfrm>
          <a:prstGeom prst="rect">
            <a:avLst/>
          </a:prstGeom>
          <a:noFill/>
          <a:ln>
            <a:noFill/>
          </a:ln>
        </p:spPr>
        <p:txBody>
          <a:bodyPr lIns="91425" tIns="91425" rIns="91425" bIns="91425" anchor="ctr" anchorCtr="0"/>
          <a:lstStyle>
            <a:lvl1pPr marL="0" marR="0" lvl="0" indent="0" algn="l"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ftr" idx="11"/>
          </p:nvPr>
        </p:nvSpPr>
        <p:spPr>
          <a:xfrm>
            <a:off x="13746479" y="30510484"/>
            <a:ext cx="12740640" cy="1752600"/>
          </a:xfrm>
          <a:prstGeom prst="rect">
            <a:avLst/>
          </a:prstGeom>
          <a:noFill/>
          <a:ln>
            <a:noFill/>
          </a:ln>
        </p:spPr>
        <p:txBody>
          <a:bodyPr lIns="91425" tIns="91425" rIns="91425" bIns="91425" anchor="ctr" anchorCtr="0"/>
          <a:lstStyle>
            <a:lvl1pPr marL="0" marR="0" lvl="0" indent="0" algn="ctr"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sldNum" idx="12"/>
          </p:nvPr>
        </p:nvSpPr>
        <p:spPr>
          <a:xfrm>
            <a:off x="28834081" y="30510484"/>
            <a:ext cx="9387840" cy="1752600"/>
          </a:xfrm>
          <a:prstGeom prst="rect">
            <a:avLst/>
          </a:prstGeom>
          <a:noFill/>
          <a:ln>
            <a:noFill/>
          </a:ln>
        </p:spPr>
        <p:txBody>
          <a:bodyPr lIns="428450" tIns="214225" rIns="428450" bIns="214225" anchor="ctr" anchorCtr="0">
            <a:noAutofit/>
          </a:bodyPr>
          <a:lstStyle/>
          <a:p>
            <a:pPr marL="0" marR="0" lvl="0" indent="0" algn="r" rtl="0">
              <a:spcBef>
                <a:spcPts val="0"/>
              </a:spcBef>
              <a:buSzPct val="25000"/>
              <a:buNone/>
            </a:pPr>
            <a:fld id="{00000000-1234-1234-1234-123412341234}" type="slidenum">
              <a:rPr lang="en-US" sz="5600">
                <a:solidFill>
                  <a:srgbClr val="888888"/>
                </a:solidFill>
                <a:latin typeface="Calibri"/>
                <a:ea typeface="Calibri"/>
                <a:cs typeface="Calibri"/>
                <a:sym typeface="Calibri"/>
              </a:rPr>
              <a:t>‹#›</a:t>
            </a:fld>
            <a:endParaRPr lang="en-US" sz="56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7886067" y="23042879"/>
            <a:ext cx="24140158" cy="2720343"/>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94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3" name="Shape 63"/>
          <p:cNvSpPr>
            <a:spLocks noGrp="1"/>
          </p:cNvSpPr>
          <p:nvPr>
            <p:ph type="pic" idx="2"/>
          </p:nvPr>
        </p:nvSpPr>
        <p:spPr>
          <a:xfrm>
            <a:off x="7886067" y="2941319"/>
            <a:ext cx="24140158" cy="19751040"/>
          </a:xfrm>
          <a:prstGeom prst="rect">
            <a:avLst/>
          </a:prstGeom>
          <a:noFill/>
          <a:ln>
            <a:noFill/>
          </a:ln>
        </p:spPr>
        <p:txBody>
          <a:bodyPr lIns="91425" tIns="91425" rIns="91425" bIns="91425" anchor="t" anchorCtr="0"/>
          <a:lstStyle>
            <a:lvl1pPr marL="0" marR="0" lvl="0" indent="0" algn="l" rtl="0">
              <a:spcBef>
                <a:spcPts val="3000"/>
              </a:spcBef>
              <a:buClr>
                <a:schemeClr val="dk1"/>
              </a:buClr>
              <a:buFont typeface="Arial"/>
              <a:buNone/>
              <a:defRPr sz="15000" b="0" i="0" u="none" strike="noStrike" cap="none">
                <a:solidFill>
                  <a:schemeClr val="dk1"/>
                </a:solidFill>
                <a:latin typeface="Calibri"/>
                <a:ea typeface="Calibri"/>
                <a:cs typeface="Calibri"/>
                <a:sym typeface="Calibri"/>
              </a:defRPr>
            </a:lvl1pPr>
            <a:lvl2pPr marL="2142302" marR="0" lvl="1" indent="-8701" algn="l" rtl="0">
              <a:spcBef>
                <a:spcPts val="2620"/>
              </a:spcBef>
              <a:buClr>
                <a:schemeClr val="dk1"/>
              </a:buClr>
              <a:buFont typeface="Arial"/>
              <a:buNone/>
              <a:defRPr sz="13100" b="0" i="0" u="none" strike="noStrike" cap="none">
                <a:solidFill>
                  <a:schemeClr val="dk1"/>
                </a:solidFill>
                <a:latin typeface="Calibri"/>
                <a:ea typeface="Calibri"/>
                <a:cs typeface="Calibri"/>
                <a:sym typeface="Calibri"/>
              </a:defRPr>
            </a:lvl2pPr>
            <a:lvl3pPr marL="4284604" marR="0" lvl="2" indent="-4703" algn="l" rtl="0">
              <a:spcBef>
                <a:spcPts val="2240"/>
              </a:spcBef>
              <a:buClr>
                <a:schemeClr val="dk1"/>
              </a:buClr>
              <a:buFont typeface="Arial"/>
              <a:buNone/>
              <a:defRPr sz="11200" b="0" i="0" u="none" strike="noStrike" cap="none">
                <a:solidFill>
                  <a:schemeClr val="dk1"/>
                </a:solidFill>
                <a:latin typeface="Calibri"/>
                <a:ea typeface="Calibri"/>
                <a:cs typeface="Calibri"/>
                <a:sym typeface="Calibri"/>
              </a:defRPr>
            </a:lvl3pPr>
            <a:lvl4pPr marL="6426906" marR="0" lvl="3" indent="-706" algn="l" rtl="0">
              <a:spcBef>
                <a:spcPts val="1880"/>
              </a:spcBef>
              <a:buClr>
                <a:schemeClr val="dk1"/>
              </a:buClr>
              <a:buFont typeface="Arial"/>
              <a:buNone/>
              <a:defRPr sz="9400" b="0" i="0" u="none" strike="noStrike" cap="none">
                <a:solidFill>
                  <a:schemeClr val="dk1"/>
                </a:solidFill>
                <a:latin typeface="Calibri"/>
                <a:ea typeface="Calibri"/>
                <a:cs typeface="Calibri"/>
                <a:sym typeface="Calibri"/>
              </a:defRPr>
            </a:lvl4pPr>
            <a:lvl5pPr marL="8569208" marR="0" lvl="4" indent="-9407" algn="l" rtl="0">
              <a:spcBef>
                <a:spcPts val="1880"/>
              </a:spcBef>
              <a:buClr>
                <a:schemeClr val="dk1"/>
              </a:buClr>
              <a:buFont typeface="Arial"/>
              <a:buNone/>
              <a:defRPr sz="9400" b="0" i="0" u="none" strike="noStrike" cap="none">
                <a:solidFill>
                  <a:schemeClr val="dk1"/>
                </a:solidFill>
                <a:latin typeface="Calibri"/>
                <a:ea typeface="Calibri"/>
                <a:cs typeface="Calibri"/>
                <a:sym typeface="Calibri"/>
              </a:defRPr>
            </a:lvl5pPr>
            <a:lvl6pPr marL="10711510" marR="0" lvl="5" indent="-5409" algn="l" rtl="0">
              <a:spcBef>
                <a:spcPts val="1880"/>
              </a:spcBef>
              <a:buClr>
                <a:schemeClr val="dk1"/>
              </a:buClr>
              <a:buFont typeface="Arial"/>
              <a:buNone/>
              <a:defRPr sz="9400" b="0" i="0" u="none" strike="noStrike" cap="none">
                <a:solidFill>
                  <a:schemeClr val="dk1"/>
                </a:solidFill>
                <a:latin typeface="Calibri"/>
                <a:ea typeface="Calibri"/>
                <a:cs typeface="Calibri"/>
                <a:sym typeface="Calibri"/>
              </a:defRPr>
            </a:lvl6pPr>
            <a:lvl7pPr marL="12853812" marR="0" lvl="6" indent="-1412" algn="l" rtl="0">
              <a:spcBef>
                <a:spcPts val="1880"/>
              </a:spcBef>
              <a:buClr>
                <a:schemeClr val="dk1"/>
              </a:buClr>
              <a:buFont typeface="Arial"/>
              <a:buNone/>
              <a:defRPr sz="9400" b="0" i="0" u="none" strike="noStrike" cap="none">
                <a:solidFill>
                  <a:schemeClr val="dk1"/>
                </a:solidFill>
                <a:latin typeface="Calibri"/>
                <a:ea typeface="Calibri"/>
                <a:cs typeface="Calibri"/>
                <a:sym typeface="Calibri"/>
              </a:defRPr>
            </a:lvl7pPr>
            <a:lvl8pPr marL="14996114" marR="0" lvl="7" indent="-10114" algn="l" rtl="0">
              <a:spcBef>
                <a:spcPts val="1880"/>
              </a:spcBef>
              <a:buClr>
                <a:schemeClr val="dk1"/>
              </a:buClr>
              <a:buFont typeface="Arial"/>
              <a:buNone/>
              <a:defRPr sz="9400" b="0" i="0" u="none" strike="noStrike" cap="none">
                <a:solidFill>
                  <a:schemeClr val="dk1"/>
                </a:solidFill>
                <a:latin typeface="Calibri"/>
                <a:ea typeface="Calibri"/>
                <a:cs typeface="Calibri"/>
                <a:sym typeface="Calibri"/>
              </a:defRPr>
            </a:lvl8pPr>
            <a:lvl9pPr marL="17138416" marR="0" lvl="8" indent="-6115" algn="l" rtl="0">
              <a:spcBef>
                <a:spcPts val="1880"/>
              </a:spcBef>
              <a:buClr>
                <a:schemeClr val="dk1"/>
              </a:buClr>
              <a:buFont typeface="Arial"/>
              <a:buNone/>
              <a:defRPr sz="94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body" idx="1"/>
          </p:nvPr>
        </p:nvSpPr>
        <p:spPr>
          <a:xfrm>
            <a:off x="7886067" y="25763223"/>
            <a:ext cx="24140158" cy="3863336"/>
          </a:xfrm>
          <a:prstGeom prst="rect">
            <a:avLst/>
          </a:prstGeom>
          <a:noFill/>
          <a:ln>
            <a:noFill/>
          </a:ln>
        </p:spPr>
        <p:txBody>
          <a:bodyPr lIns="91425" tIns="91425" rIns="91425" bIns="91425" anchor="t" anchorCtr="0"/>
          <a:lstStyle>
            <a:lvl1pPr marL="0" marR="0" lvl="0" indent="0" algn="l" rtl="0">
              <a:spcBef>
                <a:spcPts val="1320"/>
              </a:spcBef>
              <a:buClr>
                <a:schemeClr val="dk1"/>
              </a:buClr>
              <a:buFont typeface="Arial"/>
              <a:buNone/>
              <a:defRPr sz="6600" b="0" i="0" u="none" strike="noStrike" cap="none">
                <a:solidFill>
                  <a:schemeClr val="dk1"/>
                </a:solidFill>
                <a:latin typeface="Calibri"/>
                <a:ea typeface="Calibri"/>
                <a:cs typeface="Calibri"/>
                <a:sym typeface="Calibri"/>
              </a:defRPr>
            </a:lvl1pPr>
            <a:lvl2pPr marL="2142302" marR="0" lvl="1" indent="-8701" algn="l" rtl="0">
              <a:spcBef>
                <a:spcPts val="1120"/>
              </a:spcBef>
              <a:buClr>
                <a:schemeClr val="dk1"/>
              </a:buClr>
              <a:buFont typeface="Arial"/>
              <a:buNone/>
              <a:defRPr sz="5600" b="0" i="0" u="none" strike="noStrike" cap="none">
                <a:solidFill>
                  <a:schemeClr val="dk1"/>
                </a:solidFill>
                <a:latin typeface="Calibri"/>
                <a:ea typeface="Calibri"/>
                <a:cs typeface="Calibri"/>
                <a:sym typeface="Calibri"/>
              </a:defRPr>
            </a:lvl2pPr>
            <a:lvl3pPr marL="4284604" marR="0" lvl="2" indent="-4703" algn="l" rtl="0">
              <a:spcBef>
                <a:spcPts val="940"/>
              </a:spcBef>
              <a:buClr>
                <a:schemeClr val="dk1"/>
              </a:buClr>
              <a:buFont typeface="Arial"/>
              <a:buNone/>
              <a:defRPr sz="4700" b="0" i="0" u="none" strike="noStrike" cap="none">
                <a:solidFill>
                  <a:schemeClr val="dk1"/>
                </a:solidFill>
                <a:latin typeface="Calibri"/>
                <a:ea typeface="Calibri"/>
                <a:cs typeface="Calibri"/>
                <a:sym typeface="Calibri"/>
              </a:defRPr>
            </a:lvl3pPr>
            <a:lvl4pPr marL="6426906" marR="0" lvl="3" indent="-706"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4pPr>
            <a:lvl5pPr marL="8569208" marR="0" lvl="4" indent="-9407"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5pPr>
            <a:lvl6pPr marL="10711510" marR="0" lvl="5" indent="-5409"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6pPr>
            <a:lvl7pPr marL="12853812" marR="0" lvl="6" indent="-1412"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7pPr>
            <a:lvl8pPr marL="14996114" marR="0" lvl="7" indent="-10114"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8pPr>
            <a:lvl9pPr marL="17138416" marR="0" lvl="8" indent="-6115" algn="l" rtl="0">
              <a:spcBef>
                <a:spcPts val="840"/>
              </a:spcBef>
              <a:buClr>
                <a:schemeClr val="dk1"/>
              </a:buClr>
              <a:buFont typeface="Arial"/>
              <a:buNone/>
              <a:defRPr sz="42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2011680" y="30510484"/>
            <a:ext cx="9387840" cy="1752600"/>
          </a:xfrm>
          <a:prstGeom prst="rect">
            <a:avLst/>
          </a:prstGeom>
          <a:noFill/>
          <a:ln>
            <a:noFill/>
          </a:ln>
        </p:spPr>
        <p:txBody>
          <a:bodyPr lIns="91425" tIns="91425" rIns="91425" bIns="91425" anchor="ctr" anchorCtr="0"/>
          <a:lstStyle>
            <a:lvl1pPr marL="0" marR="0" lvl="0" indent="0" algn="l"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13746479" y="30510484"/>
            <a:ext cx="12740640" cy="1752600"/>
          </a:xfrm>
          <a:prstGeom prst="rect">
            <a:avLst/>
          </a:prstGeom>
          <a:noFill/>
          <a:ln>
            <a:noFill/>
          </a:ln>
        </p:spPr>
        <p:txBody>
          <a:bodyPr lIns="91425" tIns="91425" rIns="91425" bIns="91425" anchor="ctr" anchorCtr="0"/>
          <a:lstStyle>
            <a:lvl1pPr marL="0" marR="0" lvl="0" indent="0" algn="ctr"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28834081" y="30510484"/>
            <a:ext cx="9387840" cy="1752600"/>
          </a:xfrm>
          <a:prstGeom prst="rect">
            <a:avLst/>
          </a:prstGeom>
          <a:noFill/>
          <a:ln>
            <a:noFill/>
          </a:ln>
        </p:spPr>
        <p:txBody>
          <a:bodyPr lIns="428450" tIns="214225" rIns="428450" bIns="214225" anchor="ctr" anchorCtr="0">
            <a:noAutofit/>
          </a:bodyPr>
          <a:lstStyle/>
          <a:p>
            <a:pPr marL="0" marR="0" lvl="0" indent="0" algn="r" rtl="0">
              <a:spcBef>
                <a:spcPts val="0"/>
              </a:spcBef>
              <a:buSzPct val="25000"/>
              <a:buNone/>
            </a:pPr>
            <a:fld id="{00000000-1234-1234-1234-123412341234}" type="slidenum">
              <a:rPr lang="en-US" sz="5600">
                <a:solidFill>
                  <a:srgbClr val="888888"/>
                </a:solidFill>
                <a:latin typeface="Calibri"/>
                <a:ea typeface="Calibri"/>
                <a:cs typeface="Calibri"/>
                <a:sym typeface="Calibri"/>
              </a:rPr>
              <a:t>‹#›</a:t>
            </a:fld>
            <a:endParaRPr lang="en-US" sz="56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2011680" y="1318262"/>
            <a:ext cx="36210239" cy="54863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206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0" name="Shape 70"/>
          <p:cNvSpPr txBox="1">
            <a:spLocks noGrp="1"/>
          </p:cNvSpPr>
          <p:nvPr>
            <p:ph type="body" idx="1"/>
          </p:nvPr>
        </p:nvSpPr>
        <p:spPr>
          <a:xfrm rot="5400000">
            <a:off x="9254487" y="438153"/>
            <a:ext cx="21724622" cy="36210239"/>
          </a:xfrm>
          <a:prstGeom prst="rect">
            <a:avLst/>
          </a:prstGeom>
          <a:noFill/>
          <a:ln>
            <a:noFill/>
          </a:ln>
        </p:spPr>
        <p:txBody>
          <a:bodyPr lIns="91425" tIns="91425" rIns="91425" bIns="91425" anchor="t" anchorCtr="0"/>
          <a:lstStyle>
            <a:lvl1pPr marL="1606727" marR="0" lvl="0" indent="-654227" algn="l" rtl="0">
              <a:spcBef>
                <a:spcPts val="3000"/>
              </a:spcBef>
              <a:buClr>
                <a:schemeClr val="dk1"/>
              </a:buClr>
              <a:buSzPct val="100000"/>
              <a:buFont typeface="Arial"/>
              <a:buChar char="•"/>
              <a:defRPr sz="15000" b="0" i="0" u="none" strike="noStrike" cap="none">
                <a:solidFill>
                  <a:schemeClr val="dk1"/>
                </a:solidFill>
                <a:latin typeface="Calibri"/>
                <a:ea typeface="Calibri"/>
                <a:cs typeface="Calibri"/>
                <a:sym typeface="Calibri"/>
              </a:defRPr>
            </a:lvl1pPr>
            <a:lvl2pPr marL="3481241" marR="0" lvl="1" indent="-515791" algn="l" rtl="0">
              <a:spcBef>
                <a:spcPts val="2620"/>
              </a:spcBef>
              <a:buClr>
                <a:schemeClr val="dk1"/>
              </a:buClr>
              <a:buSzPct val="100000"/>
              <a:buFont typeface="Arial"/>
              <a:buChar char="–"/>
              <a:defRPr sz="13100" b="0" i="0" u="none" strike="noStrike" cap="none">
                <a:solidFill>
                  <a:schemeClr val="dk1"/>
                </a:solidFill>
                <a:latin typeface="Calibri"/>
                <a:ea typeface="Calibri"/>
                <a:cs typeface="Calibri"/>
                <a:sym typeface="Calibri"/>
              </a:defRPr>
            </a:lvl2pPr>
            <a:lvl3pPr marL="5355755" marR="0" lvl="2" indent="-364654" algn="l" rtl="0">
              <a:spcBef>
                <a:spcPts val="2240"/>
              </a:spcBef>
              <a:buClr>
                <a:schemeClr val="dk1"/>
              </a:buClr>
              <a:buSzPct val="100000"/>
              <a:buFont typeface="Arial"/>
              <a:buChar char="•"/>
              <a:defRPr sz="11200" b="0" i="0" u="none" strike="noStrike" cap="none">
                <a:solidFill>
                  <a:schemeClr val="dk1"/>
                </a:solidFill>
                <a:latin typeface="Calibri"/>
                <a:ea typeface="Calibri"/>
                <a:cs typeface="Calibri"/>
                <a:sym typeface="Calibri"/>
              </a:defRPr>
            </a:lvl3pPr>
            <a:lvl4pPr marL="7498057" marR="0" lvl="3" indent="-474957"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4pPr>
            <a:lvl5pPr marL="9640359" marR="0" lvl="4" indent="-483658"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5pPr>
            <a:lvl6pPr marL="11782661" marR="0" lvl="5" indent="-479660"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6pPr>
            <a:lvl7pPr marL="13924962" marR="0" lvl="6" indent="-475662"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7pPr>
            <a:lvl8pPr marL="16067264" marR="0" lvl="7" indent="-484364"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8pPr>
            <a:lvl9pPr marL="18209568" marR="0" lvl="8" indent="-480367"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2011680" y="30510484"/>
            <a:ext cx="9387840" cy="1752600"/>
          </a:xfrm>
          <a:prstGeom prst="rect">
            <a:avLst/>
          </a:prstGeom>
          <a:noFill/>
          <a:ln>
            <a:noFill/>
          </a:ln>
        </p:spPr>
        <p:txBody>
          <a:bodyPr lIns="91425" tIns="91425" rIns="91425" bIns="91425" anchor="ctr" anchorCtr="0"/>
          <a:lstStyle>
            <a:lvl1pPr marL="0" marR="0" lvl="0" indent="0" algn="l"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13746479" y="30510484"/>
            <a:ext cx="12740640" cy="1752600"/>
          </a:xfrm>
          <a:prstGeom prst="rect">
            <a:avLst/>
          </a:prstGeom>
          <a:noFill/>
          <a:ln>
            <a:noFill/>
          </a:ln>
        </p:spPr>
        <p:txBody>
          <a:bodyPr lIns="91425" tIns="91425" rIns="91425" bIns="91425" anchor="ctr" anchorCtr="0"/>
          <a:lstStyle>
            <a:lvl1pPr marL="0" marR="0" lvl="0" indent="0" algn="ctr"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28834081" y="30510484"/>
            <a:ext cx="9387840" cy="1752600"/>
          </a:xfrm>
          <a:prstGeom prst="rect">
            <a:avLst/>
          </a:prstGeom>
          <a:noFill/>
          <a:ln>
            <a:noFill/>
          </a:ln>
        </p:spPr>
        <p:txBody>
          <a:bodyPr lIns="428450" tIns="214225" rIns="428450" bIns="214225" anchor="ctr" anchorCtr="0">
            <a:noAutofit/>
          </a:bodyPr>
          <a:lstStyle/>
          <a:p>
            <a:pPr marL="0" marR="0" lvl="0" indent="0" algn="r" rtl="0">
              <a:spcBef>
                <a:spcPts val="0"/>
              </a:spcBef>
              <a:buSzPct val="25000"/>
              <a:buNone/>
            </a:pPr>
            <a:fld id="{00000000-1234-1234-1234-123412341234}" type="slidenum">
              <a:rPr lang="en-US" sz="5600">
                <a:solidFill>
                  <a:srgbClr val="888888"/>
                </a:solidFill>
                <a:latin typeface="Calibri"/>
                <a:ea typeface="Calibri"/>
                <a:cs typeface="Calibri"/>
                <a:sym typeface="Calibri"/>
              </a:rPr>
              <a:t>‹#›</a:t>
            </a:fld>
            <a:endParaRPr lang="en-US" sz="56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rot="5400000">
            <a:off x="19651978" y="10835646"/>
            <a:ext cx="28087320" cy="905255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206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6" name="Shape 76"/>
          <p:cNvSpPr txBox="1">
            <a:spLocks noGrp="1"/>
          </p:cNvSpPr>
          <p:nvPr>
            <p:ph type="body" idx="1"/>
          </p:nvPr>
        </p:nvSpPr>
        <p:spPr>
          <a:xfrm rot="5400000">
            <a:off x="1211580" y="2118366"/>
            <a:ext cx="28087320" cy="26487118"/>
          </a:xfrm>
          <a:prstGeom prst="rect">
            <a:avLst/>
          </a:prstGeom>
          <a:noFill/>
          <a:ln>
            <a:noFill/>
          </a:ln>
        </p:spPr>
        <p:txBody>
          <a:bodyPr lIns="91425" tIns="91425" rIns="91425" bIns="91425" anchor="t" anchorCtr="0"/>
          <a:lstStyle>
            <a:lvl1pPr marL="1606727" marR="0" lvl="0" indent="-654227" algn="l" rtl="0">
              <a:spcBef>
                <a:spcPts val="3000"/>
              </a:spcBef>
              <a:buClr>
                <a:schemeClr val="dk1"/>
              </a:buClr>
              <a:buSzPct val="100000"/>
              <a:buFont typeface="Arial"/>
              <a:buChar char="•"/>
              <a:defRPr sz="15000" b="0" i="0" u="none" strike="noStrike" cap="none">
                <a:solidFill>
                  <a:schemeClr val="dk1"/>
                </a:solidFill>
                <a:latin typeface="Calibri"/>
                <a:ea typeface="Calibri"/>
                <a:cs typeface="Calibri"/>
                <a:sym typeface="Calibri"/>
              </a:defRPr>
            </a:lvl1pPr>
            <a:lvl2pPr marL="3481241" marR="0" lvl="1" indent="-515791" algn="l" rtl="0">
              <a:spcBef>
                <a:spcPts val="2620"/>
              </a:spcBef>
              <a:buClr>
                <a:schemeClr val="dk1"/>
              </a:buClr>
              <a:buSzPct val="100000"/>
              <a:buFont typeface="Arial"/>
              <a:buChar char="–"/>
              <a:defRPr sz="13100" b="0" i="0" u="none" strike="noStrike" cap="none">
                <a:solidFill>
                  <a:schemeClr val="dk1"/>
                </a:solidFill>
                <a:latin typeface="Calibri"/>
                <a:ea typeface="Calibri"/>
                <a:cs typeface="Calibri"/>
                <a:sym typeface="Calibri"/>
              </a:defRPr>
            </a:lvl2pPr>
            <a:lvl3pPr marL="5355755" marR="0" lvl="2" indent="-364654" algn="l" rtl="0">
              <a:spcBef>
                <a:spcPts val="2240"/>
              </a:spcBef>
              <a:buClr>
                <a:schemeClr val="dk1"/>
              </a:buClr>
              <a:buSzPct val="100000"/>
              <a:buFont typeface="Arial"/>
              <a:buChar char="•"/>
              <a:defRPr sz="11200" b="0" i="0" u="none" strike="noStrike" cap="none">
                <a:solidFill>
                  <a:schemeClr val="dk1"/>
                </a:solidFill>
                <a:latin typeface="Calibri"/>
                <a:ea typeface="Calibri"/>
                <a:cs typeface="Calibri"/>
                <a:sym typeface="Calibri"/>
              </a:defRPr>
            </a:lvl3pPr>
            <a:lvl4pPr marL="7498057" marR="0" lvl="3" indent="-474957"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4pPr>
            <a:lvl5pPr marL="9640359" marR="0" lvl="4" indent="-483658"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5pPr>
            <a:lvl6pPr marL="11782661" marR="0" lvl="5" indent="-479660"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6pPr>
            <a:lvl7pPr marL="13924962" marR="0" lvl="6" indent="-475662"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7pPr>
            <a:lvl8pPr marL="16067264" marR="0" lvl="7" indent="-484364"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8pPr>
            <a:lvl9pPr marL="18209568" marR="0" lvl="8" indent="-480367"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2011680" y="30510484"/>
            <a:ext cx="9387840" cy="1752600"/>
          </a:xfrm>
          <a:prstGeom prst="rect">
            <a:avLst/>
          </a:prstGeom>
          <a:noFill/>
          <a:ln>
            <a:noFill/>
          </a:ln>
        </p:spPr>
        <p:txBody>
          <a:bodyPr lIns="91425" tIns="91425" rIns="91425" bIns="91425" anchor="ctr" anchorCtr="0"/>
          <a:lstStyle>
            <a:lvl1pPr marL="0" marR="0" lvl="0" indent="0" algn="l"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13746479" y="30510484"/>
            <a:ext cx="12740640" cy="1752600"/>
          </a:xfrm>
          <a:prstGeom prst="rect">
            <a:avLst/>
          </a:prstGeom>
          <a:noFill/>
          <a:ln>
            <a:noFill/>
          </a:ln>
        </p:spPr>
        <p:txBody>
          <a:bodyPr lIns="91425" tIns="91425" rIns="91425" bIns="91425" anchor="ctr" anchorCtr="0"/>
          <a:lstStyle>
            <a:lvl1pPr marL="0" marR="0" lvl="0" indent="0" algn="ctr" rtl="0">
              <a:spcBef>
                <a:spcPts val="0"/>
              </a:spcBef>
              <a:buNone/>
              <a:defRPr sz="5600">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28834081" y="30510484"/>
            <a:ext cx="9387840" cy="1752600"/>
          </a:xfrm>
          <a:prstGeom prst="rect">
            <a:avLst/>
          </a:prstGeom>
          <a:noFill/>
          <a:ln>
            <a:noFill/>
          </a:ln>
        </p:spPr>
        <p:txBody>
          <a:bodyPr lIns="428450" tIns="214225" rIns="428450" bIns="214225" anchor="ctr" anchorCtr="0">
            <a:noAutofit/>
          </a:bodyPr>
          <a:lstStyle/>
          <a:p>
            <a:pPr marL="0" marR="0" lvl="0" indent="0" algn="r" rtl="0">
              <a:spcBef>
                <a:spcPts val="0"/>
              </a:spcBef>
              <a:buSzPct val="25000"/>
              <a:buNone/>
            </a:pPr>
            <a:fld id="{00000000-1234-1234-1234-123412341234}" type="slidenum">
              <a:rPr lang="en-US" sz="5600">
                <a:solidFill>
                  <a:srgbClr val="888888"/>
                </a:solidFill>
                <a:latin typeface="Calibri"/>
                <a:ea typeface="Calibri"/>
                <a:cs typeface="Calibri"/>
                <a:sym typeface="Calibri"/>
              </a:rPr>
              <a:t>‹#›</a:t>
            </a:fld>
            <a:endParaRPr lang="en-US" sz="56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2011680" y="1318262"/>
            <a:ext cx="36210239" cy="54863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206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2011680" y="7680961"/>
            <a:ext cx="36210239" cy="21724622"/>
          </a:xfrm>
          <a:prstGeom prst="rect">
            <a:avLst/>
          </a:prstGeom>
          <a:noFill/>
          <a:ln>
            <a:noFill/>
          </a:ln>
        </p:spPr>
        <p:txBody>
          <a:bodyPr lIns="91425" tIns="91425" rIns="91425" bIns="91425" anchor="t" anchorCtr="0"/>
          <a:lstStyle>
            <a:lvl1pPr marL="1606727" marR="0" lvl="0" indent="-654227" algn="l" rtl="0">
              <a:spcBef>
                <a:spcPts val="3000"/>
              </a:spcBef>
              <a:buClr>
                <a:schemeClr val="dk1"/>
              </a:buClr>
              <a:buSzPct val="100000"/>
              <a:buFont typeface="Arial"/>
              <a:buChar char="•"/>
              <a:defRPr sz="15000" b="0" i="0" u="none" strike="noStrike" cap="none">
                <a:solidFill>
                  <a:schemeClr val="dk1"/>
                </a:solidFill>
                <a:latin typeface="Calibri"/>
                <a:ea typeface="Calibri"/>
                <a:cs typeface="Calibri"/>
                <a:sym typeface="Calibri"/>
              </a:defRPr>
            </a:lvl1pPr>
            <a:lvl2pPr marL="3481241" marR="0" lvl="1" indent="-515791" algn="l" rtl="0">
              <a:spcBef>
                <a:spcPts val="2620"/>
              </a:spcBef>
              <a:buClr>
                <a:schemeClr val="dk1"/>
              </a:buClr>
              <a:buSzPct val="100000"/>
              <a:buFont typeface="Arial"/>
              <a:buChar char="–"/>
              <a:defRPr sz="13100" b="0" i="0" u="none" strike="noStrike" cap="none">
                <a:solidFill>
                  <a:schemeClr val="dk1"/>
                </a:solidFill>
                <a:latin typeface="Calibri"/>
                <a:ea typeface="Calibri"/>
                <a:cs typeface="Calibri"/>
                <a:sym typeface="Calibri"/>
              </a:defRPr>
            </a:lvl2pPr>
            <a:lvl3pPr marL="5355755" marR="0" lvl="2" indent="-364654" algn="l" rtl="0">
              <a:spcBef>
                <a:spcPts val="2240"/>
              </a:spcBef>
              <a:buClr>
                <a:schemeClr val="dk1"/>
              </a:buClr>
              <a:buSzPct val="100000"/>
              <a:buFont typeface="Arial"/>
              <a:buChar char="•"/>
              <a:defRPr sz="11200" b="0" i="0" u="none" strike="noStrike" cap="none">
                <a:solidFill>
                  <a:schemeClr val="dk1"/>
                </a:solidFill>
                <a:latin typeface="Calibri"/>
                <a:ea typeface="Calibri"/>
                <a:cs typeface="Calibri"/>
                <a:sym typeface="Calibri"/>
              </a:defRPr>
            </a:lvl3pPr>
            <a:lvl4pPr marL="7498057" marR="0" lvl="3" indent="-474957"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4pPr>
            <a:lvl5pPr marL="9640359" marR="0" lvl="4" indent="-483658"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5pPr>
            <a:lvl6pPr marL="11782661" marR="0" lvl="5" indent="-479660"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6pPr>
            <a:lvl7pPr marL="13924962" marR="0" lvl="6" indent="-475662"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7pPr>
            <a:lvl8pPr marL="16067264" marR="0" lvl="7" indent="-484364"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8pPr>
            <a:lvl9pPr marL="18209568" marR="0" lvl="8" indent="-480367" algn="l" rtl="0">
              <a:spcBef>
                <a:spcPts val="1880"/>
              </a:spcBef>
              <a:buClr>
                <a:schemeClr val="dk1"/>
              </a:buClr>
              <a:buSzPct val="100000"/>
              <a:buFont typeface="Arial"/>
              <a:buChar char="•"/>
              <a:defRPr sz="94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2011680" y="30510484"/>
            <a:ext cx="9387840" cy="1752600"/>
          </a:xfrm>
          <a:prstGeom prst="rect">
            <a:avLst/>
          </a:prstGeom>
          <a:noFill/>
          <a:ln>
            <a:noFill/>
          </a:ln>
        </p:spPr>
        <p:txBody>
          <a:bodyPr lIns="91425" tIns="91425" rIns="91425" bIns="91425" anchor="ctr" anchorCtr="0"/>
          <a:lstStyle>
            <a:lvl1pPr marL="0" marR="0" lvl="0" indent="0" algn="l" rtl="0">
              <a:spcBef>
                <a:spcPts val="0"/>
              </a:spcBef>
              <a:buNone/>
              <a:defRPr sz="5600" b="0" i="0" u="none" strike="noStrike" cap="none">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13746479" y="30510484"/>
            <a:ext cx="12740640" cy="1752600"/>
          </a:xfrm>
          <a:prstGeom prst="rect">
            <a:avLst/>
          </a:prstGeom>
          <a:noFill/>
          <a:ln>
            <a:noFill/>
          </a:ln>
        </p:spPr>
        <p:txBody>
          <a:bodyPr lIns="91425" tIns="91425" rIns="91425" bIns="91425" anchor="ctr" anchorCtr="0"/>
          <a:lstStyle>
            <a:lvl1pPr marL="0" marR="0" lvl="0" indent="0" algn="ctr" rtl="0">
              <a:spcBef>
                <a:spcPts val="0"/>
              </a:spcBef>
              <a:buNone/>
              <a:defRPr sz="5600" b="0" i="0" u="none" strike="noStrike" cap="none">
                <a:solidFill>
                  <a:srgbClr val="888888"/>
                </a:solidFill>
                <a:latin typeface="Calibri"/>
                <a:ea typeface="Calibri"/>
                <a:cs typeface="Calibri"/>
                <a:sym typeface="Calibri"/>
              </a:defRPr>
            </a:lvl1pPr>
            <a:lvl2pPr marL="2142302" marR="0" lvl="1" indent="-8701" algn="l" rtl="0">
              <a:spcBef>
                <a:spcPts val="0"/>
              </a:spcBef>
              <a:buNone/>
              <a:defRPr sz="8400" b="0" i="0" u="none" strike="noStrike" cap="none">
                <a:solidFill>
                  <a:schemeClr val="dk1"/>
                </a:solidFill>
                <a:latin typeface="Calibri"/>
                <a:ea typeface="Calibri"/>
                <a:cs typeface="Calibri"/>
                <a:sym typeface="Calibri"/>
              </a:defRPr>
            </a:lvl2pPr>
            <a:lvl3pPr marL="4284604" marR="0" lvl="2" indent="-4703" algn="l" rtl="0">
              <a:spcBef>
                <a:spcPts val="0"/>
              </a:spcBef>
              <a:buNone/>
              <a:defRPr sz="8400" b="0" i="0" u="none" strike="noStrike" cap="none">
                <a:solidFill>
                  <a:schemeClr val="dk1"/>
                </a:solidFill>
                <a:latin typeface="Calibri"/>
                <a:ea typeface="Calibri"/>
                <a:cs typeface="Calibri"/>
                <a:sym typeface="Calibri"/>
              </a:defRPr>
            </a:lvl3pPr>
            <a:lvl4pPr marL="6426906" marR="0" lvl="3" indent="-706" algn="l" rtl="0">
              <a:spcBef>
                <a:spcPts val="0"/>
              </a:spcBef>
              <a:buNone/>
              <a:defRPr sz="8400" b="0" i="0" u="none" strike="noStrike" cap="none">
                <a:solidFill>
                  <a:schemeClr val="dk1"/>
                </a:solidFill>
                <a:latin typeface="Calibri"/>
                <a:ea typeface="Calibri"/>
                <a:cs typeface="Calibri"/>
                <a:sym typeface="Calibri"/>
              </a:defRPr>
            </a:lvl4pPr>
            <a:lvl5pPr marL="8569208" marR="0" lvl="4" indent="-9407" algn="l" rtl="0">
              <a:spcBef>
                <a:spcPts val="0"/>
              </a:spcBef>
              <a:buNone/>
              <a:defRPr sz="8400" b="0" i="0" u="none" strike="noStrike" cap="none">
                <a:solidFill>
                  <a:schemeClr val="dk1"/>
                </a:solidFill>
                <a:latin typeface="Calibri"/>
                <a:ea typeface="Calibri"/>
                <a:cs typeface="Calibri"/>
                <a:sym typeface="Calibri"/>
              </a:defRPr>
            </a:lvl5pPr>
            <a:lvl6pPr marL="10711510" marR="0" lvl="5" indent="-5409" algn="l" rtl="0">
              <a:spcBef>
                <a:spcPts val="0"/>
              </a:spcBef>
              <a:buNone/>
              <a:defRPr sz="8400" b="0" i="0" u="none" strike="noStrike" cap="none">
                <a:solidFill>
                  <a:schemeClr val="dk1"/>
                </a:solidFill>
                <a:latin typeface="Calibri"/>
                <a:ea typeface="Calibri"/>
                <a:cs typeface="Calibri"/>
                <a:sym typeface="Calibri"/>
              </a:defRPr>
            </a:lvl6pPr>
            <a:lvl7pPr marL="12853812" marR="0" lvl="6" indent="-1412" algn="l" rtl="0">
              <a:spcBef>
                <a:spcPts val="0"/>
              </a:spcBef>
              <a:buNone/>
              <a:defRPr sz="8400" b="0" i="0" u="none" strike="noStrike" cap="none">
                <a:solidFill>
                  <a:schemeClr val="dk1"/>
                </a:solidFill>
                <a:latin typeface="Calibri"/>
                <a:ea typeface="Calibri"/>
                <a:cs typeface="Calibri"/>
                <a:sym typeface="Calibri"/>
              </a:defRPr>
            </a:lvl7pPr>
            <a:lvl8pPr marL="14996114" marR="0" lvl="7" indent="-10114" algn="l" rtl="0">
              <a:spcBef>
                <a:spcPts val="0"/>
              </a:spcBef>
              <a:buNone/>
              <a:defRPr sz="8400" b="0" i="0" u="none" strike="noStrike" cap="none">
                <a:solidFill>
                  <a:schemeClr val="dk1"/>
                </a:solidFill>
                <a:latin typeface="Calibri"/>
                <a:ea typeface="Calibri"/>
                <a:cs typeface="Calibri"/>
                <a:sym typeface="Calibri"/>
              </a:defRPr>
            </a:lvl8pPr>
            <a:lvl9pPr marL="17138416" marR="0" lvl="8" indent="-6115" algn="l" rtl="0">
              <a:spcBef>
                <a:spcPts val="0"/>
              </a:spcBef>
              <a:buNone/>
              <a:defRPr sz="84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28834081" y="30510484"/>
            <a:ext cx="9387840" cy="1752600"/>
          </a:xfrm>
          <a:prstGeom prst="rect">
            <a:avLst/>
          </a:prstGeom>
          <a:noFill/>
          <a:ln>
            <a:noFill/>
          </a:ln>
        </p:spPr>
        <p:txBody>
          <a:bodyPr lIns="428450" tIns="214225" rIns="428450" bIns="214225" anchor="ctr" anchorCtr="0">
            <a:noAutofit/>
          </a:bodyPr>
          <a:lstStyle/>
          <a:p>
            <a:pPr marL="0" marR="0" lvl="0" indent="0" algn="r" rtl="0">
              <a:spcBef>
                <a:spcPts val="0"/>
              </a:spcBef>
              <a:buSzPct val="25000"/>
              <a:buNone/>
            </a:pPr>
            <a:fld id="{00000000-1234-1234-1234-123412341234}" type="slidenum">
              <a:rPr lang="en-US" sz="5600" b="0" i="0" u="none" strike="noStrike" cap="none">
                <a:solidFill>
                  <a:srgbClr val="888888"/>
                </a:solidFill>
                <a:latin typeface="Calibri"/>
                <a:ea typeface="Calibri"/>
                <a:cs typeface="Calibri"/>
                <a:sym typeface="Calibri"/>
              </a:rPr>
              <a:t>‹#›</a:t>
            </a:fld>
            <a:endParaRPr lang="en-US" sz="5600" b="0" i="0" u="none" strike="noStrike" cap="none">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chart" Target="../charts/chart7.xml"/><Relationship Id="rId12" Type="http://schemas.openxmlformats.org/officeDocument/2006/relationships/image" Target="../media/image3.jp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chart" Target="../charts/chart1.xml"/><Relationship Id="rId6" Type="http://schemas.openxmlformats.org/officeDocument/2006/relationships/chart" Target="../charts/chart2.xml"/><Relationship Id="rId7" Type="http://schemas.openxmlformats.org/officeDocument/2006/relationships/chart" Target="../charts/chart3.xml"/><Relationship Id="rId8" Type="http://schemas.openxmlformats.org/officeDocument/2006/relationships/chart" Target="../charts/chart4.xml"/><Relationship Id="rId9" Type="http://schemas.openxmlformats.org/officeDocument/2006/relationships/chart" Target="../charts/chart5.xml"/><Relationship Id="rId10"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16" name="TextBox 15"/>
          <p:cNvSpPr txBox="1"/>
          <p:nvPr/>
        </p:nvSpPr>
        <p:spPr>
          <a:xfrm>
            <a:off x="14361170" y="21495964"/>
            <a:ext cx="11127264" cy="2062103"/>
          </a:xfrm>
          <a:prstGeom prst="rect">
            <a:avLst/>
          </a:prstGeom>
          <a:noFill/>
        </p:spPr>
        <p:txBody>
          <a:bodyPr wrap="square" rtlCol="0">
            <a:spAutoFit/>
          </a:bodyPr>
          <a:lstStyle/>
          <a:p>
            <a:pPr lvl="0" algn="just">
              <a:buSzPct val="25000"/>
            </a:pPr>
            <a:r>
              <a:rPr lang="en-US" sz="3200" dirty="0" smtClean="0">
                <a:solidFill>
                  <a:schemeClr val="dk1"/>
                </a:solidFill>
                <a:latin typeface="Times" charset="0"/>
                <a:ea typeface="Times" charset="0"/>
                <a:cs typeface="Times" charset="0"/>
                <a:sym typeface="Calibri"/>
              </a:rPr>
              <a:t>The majority of rural mothers listed well water as their main source of drinking water, while the majority of urban mothers listed tap water as their main source (Figure 3). Rural mothers were 6.5 times more likely          </a:t>
            </a:r>
            <a:endParaRPr lang="en-US" sz="3200" dirty="0">
              <a:solidFill>
                <a:schemeClr val="dk1"/>
              </a:solidFill>
              <a:latin typeface="Times" charset="0"/>
              <a:ea typeface="Times" charset="0"/>
              <a:cs typeface="Times" charset="0"/>
              <a:sym typeface="Calibri"/>
            </a:endParaRPr>
          </a:p>
        </p:txBody>
      </p:sp>
      <p:sp>
        <p:nvSpPr>
          <p:cNvPr id="91" name="Shape 91"/>
          <p:cNvSpPr txBox="1"/>
          <p:nvPr/>
        </p:nvSpPr>
        <p:spPr>
          <a:xfrm>
            <a:off x="2549525" y="1503950"/>
            <a:ext cx="34545300" cy="25854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7200" b="1" dirty="0">
                <a:solidFill>
                  <a:schemeClr val="dk1"/>
                </a:solidFill>
                <a:latin typeface="Times New Roman" charset="0"/>
                <a:ea typeface="Times New Roman" charset="0"/>
                <a:cs typeface="Times New Roman" charset="0"/>
              </a:rPr>
              <a:t>Beliefs and </a:t>
            </a:r>
            <a:r>
              <a:rPr lang="en-US" sz="7200" b="1" dirty="0" smtClean="0">
                <a:solidFill>
                  <a:schemeClr val="dk1"/>
                </a:solidFill>
                <a:latin typeface="Times New Roman" charset="0"/>
                <a:ea typeface="Times New Roman" charset="0"/>
                <a:cs typeface="Times New Roman" charset="0"/>
              </a:rPr>
              <a:t>Treatment </a:t>
            </a:r>
            <a:r>
              <a:rPr lang="en-US" sz="7200" b="1" dirty="0">
                <a:solidFill>
                  <a:schemeClr val="dk1"/>
                </a:solidFill>
                <a:latin typeface="Times New Roman" charset="0"/>
                <a:ea typeface="Times New Roman" charset="0"/>
                <a:cs typeface="Times New Roman" charset="0"/>
              </a:rPr>
              <a:t>of Pediatric Diarrhea </a:t>
            </a:r>
            <a:r>
              <a:rPr lang="en-US" sz="7200" b="1" dirty="0" smtClean="0">
                <a:solidFill>
                  <a:schemeClr val="dk1"/>
                </a:solidFill>
                <a:latin typeface="Times New Roman" charset="0"/>
                <a:ea typeface="Times New Roman" charset="0"/>
                <a:cs typeface="Times New Roman" charset="0"/>
              </a:rPr>
              <a:t>in Rural and Urban Nicaragua</a:t>
            </a:r>
            <a:r>
              <a:rPr lang="en-US" sz="7200" b="1" i="0" u="none" strike="noStrike" cap="none" dirty="0" smtClean="0">
                <a:solidFill>
                  <a:schemeClr val="dk1"/>
                </a:solidFill>
                <a:latin typeface="Times New Roman" charset="0"/>
                <a:ea typeface="Times New Roman" charset="0"/>
                <a:cs typeface="Times New Roman" charset="0"/>
                <a:sym typeface="Arial"/>
              </a:rPr>
              <a:t> </a:t>
            </a:r>
            <a:endParaRPr lang="en-US" sz="7200" b="1" i="0" u="none" strike="noStrike" cap="none" dirty="0">
              <a:solidFill>
                <a:schemeClr val="dk1"/>
              </a:solidFill>
              <a:latin typeface="Times New Roman" charset="0"/>
              <a:ea typeface="Times New Roman" charset="0"/>
              <a:cs typeface="Times New Roman" charset="0"/>
              <a:sym typeface="Arial"/>
            </a:endParaRPr>
          </a:p>
          <a:p>
            <a:pPr marL="0" marR="0" lvl="0" indent="0" algn="ctr" rtl="0">
              <a:spcBef>
                <a:spcPts val="0"/>
              </a:spcBef>
              <a:buSzPct val="25000"/>
              <a:buNone/>
            </a:pPr>
            <a:r>
              <a:rPr lang="en-US" sz="4000" b="1" i="0" u="none" strike="noStrike" cap="none" dirty="0" smtClean="0">
                <a:solidFill>
                  <a:schemeClr val="dk1"/>
                </a:solidFill>
                <a:latin typeface="Times New Roman" charset="0"/>
                <a:ea typeface="Times New Roman" charset="0"/>
                <a:cs typeface="Times New Roman" charset="0"/>
                <a:sym typeface="Arial"/>
              </a:rPr>
              <a:t>Alison M. Uyeda, Ivan V. Shevchyk, Chris E. Silva, Molly R. Fensterwald, Christina I. Monroy, Ariana J. Martinez</a:t>
            </a:r>
          </a:p>
          <a:p>
            <a:pPr marL="0" marR="0" lvl="0" indent="0" algn="ctr" rtl="0">
              <a:spcBef>
                <a:spcPts val="0"/>
              </a:spcBef>
              <a:buSzPct val="25000"/>
              <a:buNone/>
            </a:pPr>
            <a:r>
              <a:rPr lang="en-US" sz="4000" b="1" i="0" u="none" strike="noStrike" cap="none" dirty="0" smtClean="0">
                <a:solidFill>
                  <a:schemeClr val="dk1"/>
                </a:solidFill>
                <a:latin typeface="Times New Roman" charset="0"/>
                <a:ea typeface="Times New Roman" charset="0"/>
                <a:cs typeface="Times New Roman" charset="0"/>
                <a:sym typeface="Arial"/>
              </a:rPr>
              <a:t>Alejandra R. Gonzalez, Claribel Solorio, Shane Gillispie, Michael S. Wilkes, MD, PhD</a:t>
            </a:r>
            <a:endParaRPr lang="en-US" sz="4000" b="1" i="0" u="none" strike="noStrike" cap="none" baseline="30000" dirty="0">
              <a:solidFill>
                <a:schemeClr val="dk1"/>
              </a:solidFill>
              <a:latin typeface="Times New Roman" charset="0"/>
              <a:ea typeface="Times New Roman" charset="0"/>
              <a:cs typeface="Times New Roman" charset="0"/>
              <a:sym typeface="Arial"/>
            </a:endParaRPr>
          </a:p>
          <a:p>
            <a:pPr marL="0" marR="0" lvl="0" indent="0" algn="ctr" rtl="0">
              <a:lnSpc>
                <a:spcPct val="130000"/>
              </a:lnSpc>
              <a:spcBef>
                <a:spcPts val="0"/>
              </a:spcBef>
              <a:buSzPct val="25000"/>
              <a:buNone/>
            </a:pPr>
            <a:r>
              <a:rPr lang="en-US" sz="4000" b="1" i="0" u="none" strike="noStrike" cap="none" dirty="0" smtClean="0">
                <a:solidFill>
                  <a:schemeClr val="dk1"/>
                </a:solidFill>
                <a:latin typeface="Times New Roman" charset="0"/>
                <a:ea typeface="Times New Roman" charset="0"/>
                <a:cs typeface="Times New Roman" charset="0"/>
                <a:sym typeface="Arial"/>
              </a:rPr>
              <a:t>University </a:t>
            </a:r>
            <a:r>
              <a:rPr lang="en-US" sz="4000" b="1" i="0" u="none" strike="noStrike" cap="none" dirty="0">
                <a:solidFill>
                  <a:schemeClr val="dk1"/>
                </a:solidFill>
                <a:latin typeface="Times New Roman" charset="0"/>
                <a:ea typeface="Times New Roman" charset="0"/>
                <a:cs typeface="Times New Roman" charset="0"/>
                <a:sym typeface="Arial"/>
              </a:rPr>
              <a:t>of California </a:t>
            </a:r>
            <a:r>
              <a:rPr lang="en-US" sz="4000" b="1" i="0" u="none" strike="noStrike" cap="none" dirty="0" smtClean="0">
                <a:solidFill>
                  <a:schemeClr val="dk1"/>
                </a:solidFill>
                <a:latin typeface="Times New Roman" charset="0"/>
                <a:ea typeface="Times New Roman" charset="0"/>
                <a:cs typeface="Times New Roman" charset="0"/>
                <a:sym typeface="Arial"/>
              </a:rPr>
              <a:t>Davis, School of Medicine</a:t>
            </a:r>
            <a:endParaRPr lang="en-US" sz="4000" b="1" i="0" u="none" strike="noStrike" cap="none" dirty="0">
              <a:solidFill>
                <a:schemeClr val="dk1"/>
              </a:solidFill>
              <a:latin typeface="Times New Roman" charset="0"/>
              <a:ea typeface="Times New Roman" charset="0"/>
              <a:cs typeface="Times New Roman" charset="0"/>
              <a:sym typeface="Arial"/>
            </a:endParaRPr>
          </a:p>
        </p:txBody>
      </p:sp>
      <p:sp>
        <p:nvSpPr>
          <p:cNvPr id="92" name="Shape 92"/>
          <p:cNvSpPr txBox="1"/>
          <p:nvPr/>
        </p:nvSpPr>
        <p:spPr>
          <a:xfrm>
            <a:off x="2078829" y="6041109"/>
            <a:ext cx="11562868" cy="5139868"/>
          </a:xfrm>
          <a:prstGeom prst="rect">
            <a:avLst/>
          </a:prstGeom>
          <a:noFill/>
          <a:ln>
            <a:noFill/>
          </a:ln>
        </p:spPr>
        <p:txBody>
          <a:bodyPr lIns="91425" tIns="45700" rIns="91425" bIns="45700" anchor="t" anchorCtr="0">
            <a:noAutofit/>
          </a:bodyPr>
          <a:lstStyle/>
          <a:p>
            <a:pPr marL="0" marR="0" lvl="0" indent="0" algn="just" rtl="0">
              <a:spcBef>
                <a:spcPts val="0"/>
              </a:spcBef>
              <a:buSzPct val="25000"/>
              <a:buNone/>
            </a:pPr>
            <a:r>
              <a:rPr lang="en-US" sz="4000" b="1" i="0" u="none" strike="noStrike" cap="none" dirty="0">
                <a:solidFill>
                  <a:schemeClr val="dk1"/>
                </a:solidFill>
                <a:latin typeface="Times" charset="0"/>
                <a:ea typeface="Times" charset="0"/>
                <a:cs typeface="Times" charset="0"/>
                <a:sym typeface="Calibri"/>
              </a:rPr>
              <a:t>Introduction: </a:t>
            </a:r>
          </a:p>
          <a:p>
            <a:pPr marL="0" marR="0" lvl="0" indent="0" algn="just" rtl="0">
              <a:spcBef>
                <a:spcPts val="0"/>
              </a:spcBef>
              <a:buClr>
                <a:srgbClr val="000000"/>
              </a:buClr>
              <a:buSzPct val="25000"/>
              <a:buFont typeface="Arial"/>
              <a:buNone/>
            </a:pPr>
            <a:r>
              <a:rPr lang="en-US" sz="3200" dirty="0" smtClean="0">
                <a:solidFill>
                  <a:schemeClr val="dk1"/>
                </a:solidFill>
                <a:latin typeface="Times" charset="0"/>
                <a:ea typeface="Times" charset="0"/>
                <a:cs typeface="Times" charset="0"/>
                <a:sym typeface="Calibri"/>
              </a:rPr>
              <a:t>Diarrhea </a:t>
            </a:r>
            <a:r>
              <a:rPr lang="en-US" sz="3200" dirty="0">
                <a:solidFill>
                  <a:schemeClr val="dk1"/>
                </a:solidFill>
                <a:latin typeface="Times" charset="0"/>
                <a:ea typeface="Times" charset="0"/>
                <a:cs typeface="Times" charset="0"/>
                <a:sym typeface="Calibri"/>
              </a:rPr>
              <a:t>remains one of the leading causes of childhood mortality, accounting for one in nine deaths in children under the age of </a:t>
            </a:r>
            <a:r>
              <a:rPr lang="en-US" sz="3200" dirty="0" smtClean="0">
                <a:solidFill>
                  <a:schemeClr val="dk1"/>
                </a:solidFill>
                <a:latin typeface="Times" charset="0"/>
                <a:ea typeface="Times" charset="0"/>
                <a:cs typeface="Times" charset="0"/>
                <a:sym typeface="Calibri"/>
              </a:rPr>
              <a:t>five.</a:t>
            </a:r>
            <a:r>
              <a:rPr lang="en-US" sz="3200" baseline="30000" dirty="0" smtClean="0">
                <a:solidFill>
                  <a:schemeClr val="dk1"/>
                </a:solidFill>
                <a:latin typeface="Times" charset="0"/>
                <a:ea typeface="Times" charset="0"/>
                <a:cs typeface="Times" charset="0"/>
                <a:sym typeface="Calibri"/>
              </a:rPr>
              <a:t>1</a:t>
            </a:r>
            <a:r>
              <a:rPr lang="en-US" sz="3200" dirty="0" smtClean="0">
                <a:solidFill>
                  <a:schemeClr val="dk1"/>
                </a:solidFill>
                <a:latin typeface="Times" charset="0"/>
                <a:ea typeface="Times" charset="0"/>
                <a:cs typeface="Times" charset="0"/>
                <a:sym typeface="Calibri"/>
              </a:rPr>
              <a:t> In </a:t>
            </a:r>
            <a:r>
              <a:rPr lang="en-US" sz="3200" dirty="0">
                <a:solidFill>
                  <a:schemeClr val="dk1"/>
                </a:solidFill>
                <a:latin typeface="Times" charset="0"/>
                <a:ea typeface="Times" charset="0"/>
                <a:cs typeface="Times" charset="0"/>
                <a:sym typeface="Calibri"/>
              </a:rPr>
              <a:t>Nicaragua specifically, the World Health Organization estimates that seven percent of deaths in children under the age of five is caused by </a:t>
            </a:r>
            <a:r>
              <a:rPr lang="en-US" sz="3200" dirty="0" smtClean="0">
                <a:solidFill>
                  <a:schemeClr val="dk1"/>
                </a:solidFill>
                <a:latin typeface="Times" charset="0"/>
                <a:ea typeface="Times" charset="0"/>
                <a:cs typeface="Times" charset="0"/>
                <a:sym typeface="Calibri"/>
              </a:rPr>
              <a:t>diarrhea.</a:t>
            </a:r>
            <a:r>
              <a:rPr lang="en-US" sz="3200" baseline="30000" dirty="0" smtClean="0">
                <a:solidFill>
                  <a:schemeClr val="dk1"/>
                </a:solidFill>
                <a:latin typeface="Times" charset="0"/>
                <a:ea typeface="Times" charset="0"/>
                <a:cs typeface="Times" charset="0"/>
                <a:sym typeface="Calibri"/>
              </a:rPr>
              <a:t>2</a:t>
            </a:r>
            <a:endParaRPr lang="en-US" sz="3200" dirty="0">
              <a:solidFill>
                <a:schemeClr val="dk1"/>
              </a:solidFill>
              <a:latin typeface="Times" charset="0"/>
              <a:ea typeface="Times" charset="0"/>
              <a:cs typeface="Times" charset="0"/>
              <a:sym typeface="Calibri"/>
            </a:endParaRPr>
          </a:p>
        </p:txBody>
      </p:sp>
      <p:sp>
        <p:nvSpPr>
          <p:cNvPr id="93" name="Shape 93"/>
          <p:cNvSpPr txBox="1"/>
          <p:nvPr/>
        </p:nvSpPr>
        <p:spPr>
          <a:xfrm>
            <a:off x="26388119" y="29866273"/>
            <a:ext cx="12542299" cy="1681754"/>
          </a:xfrm>
          <a:prstGeom prst="rect">
            <a:avLst/>
          </a:prstGeom>
          <a:noFill/>
          <a:ln>
            <a:noFill/>
          </a:ln>
        </p:spPr>
        <p:txBody>
          <a:bodyPr lIns="91425" tIns="45700" rIns="91425" bIns="45700" anchor="t" anchorCtr="0">
            <a:noAutofit/>
          </a:bodyPr>
          <a:lstStyle/>
          <a:p>
            <a:pPr marL="0" marR="0" lvl="0" indent="0" algn="just" rtl="0">
              <a:spcBef>
                <a:spcPts val="0"/>
              </a:spcBef>
              <a:buSzPct val="25000"/>
              <a:buNone/>
            </a:pPr>
            <a:r>
              <a:rPr lang="en-US" sz="2400" b="1" i="0" u="none" strike="noStrike" cap="none" dirty="0">
                <a:solidFill>
                  <a:schemeClr val="dk1"/>
                </a:solidFill>
                <a:latin typeface="Times" charset="0"/>
                <a:ea typeface="Times" charset="0"/>
                <a:cs typeface="Times" charset="0"/>
                <a:sym typeface="Calibri"/>
              </a:rPr>
              <a:t>References</a:t>
            </a:r>
            <a:r>
              <a:rPr lang="en-US" sz="2400" b="1" i="0" u="none" strike="noStrike" cap="none" dirty="0" smtClean="0">
                <a:solidFill>
                  <a:schemeClr val="dk1"/>
                </a:solidFill>
                <a:latin typeface="Times" charset="0"/>
                <a:ea typeface="Times" charset="0"/>
                <a:cs typeface="Times" charset="0"/>
                <a:sym typeface="Calibri"/>
              </a:rPr>
              <a:t>:</a:t>
            </a:r>
          </a:p>
          <a:p>
            <a:pPr marL="514350" indent="-514350" fontAlgn="base">
              <a:spcAft>
                <a:spcPts val="1200"/>
              </a:spcAft>
              <a:buAutoNum type="arabicPeriod"/>
            </a:pPr>
            <a:r>
              <a:rPr lang="en-US" sz="2400" dirty="0" smtClean="0">
                <a:latin typeface="Times" charset="0"/>
                <a:ea typeface="Times" charset="0"/>
                <a:cs typeface="Times" charset="0"/>
              </a:rPr>
              <a:t>"Global </a:t>
            </a:r>
            <a:r>
              <a:rPr lang="en-US" sz="2400" dirty="0">
                <a:latin typeface="Times" charset="0"/>
                <a:ea typeface="Times" charset="0"/>
                <a:cs typeface="Times" charset="0"/>
              </a:rPr>
              <a:t>Water, Sanitation and Hygiene." </a:t>
            </a:r>
            <a:r>
              <a:rPr lang="en-US" sz="2400" i="1" dirty="0">
                <a:latin typeface="Times" charset="0"/>
                <a:ea typeface="Times" charset="0"/>
                <a:cs typeface="Times" charset="0"/>
              </a:rPr>
              <a:t>Centers for Disease Control and Prevention</a:t>
            </a:r>
            <a:r>
              <a:rPr lang="en-US" sz="2400" dirty="0">
                <a:latin typeface="Times" charset="0"/>
                <a:ea typeface="Times" charset="0"/>
                <a:cs typeface="Times" charset="0"/>
              </a:rPr>
              <a:t>. Centers for Disease Control and Prevention, 17 Dec. 2015. Web. 12 Feb. 2016</a:t>
            </a:r>
            <a:r>
              <a:rPr lang="en-US" sz="2400" dirty="0" smtClean="0">
                <a:latin typeface="Times" charset="0"/>
                <a:ea typeface="Times" charset="0"/>
                <a:cs typeface="Times" charset="0"/>
              </a:rPr>
              <a:t>.</a:t>
            </a:r>
            <a:endParaRPr lang="en-US" sz="2400" dirty="0">
              <a:latin typeface="Times" charset="0"/>
              <a:ea typeface="Times" charset="0"/>
              <a:cs typeface="Times" charset="0"/>
            </a:endParaRPr>
          </a:p>
          <a:p>
            <a:pPr marL="514350" indent="-514350" fontAlgn="base">
              <a:buAutoNum type="arabicPeriod"/>
            </a:pPr>
            <a:r>
              <a:rPr lang="en-US" sz="2400" dirty="0" smtClean="0">
                <a:latin typeface="Times" charset="0"/>
                <a:ea typeface="Times" charset="0"/>
                <a:cs typeface="Times" charset="0"/>
              </a:rPr>
              <a:t> Nicaragua</a:t>
            </a:r>
            <a:r>
              <a:rPr lang="en-US" sz="2400" dirty="0">
                <a:latin typeface="Times" charset="0"/>
                <a:ea typeface="Times" charset="0"/>
                <a:cs typeface="Times" charset="0"/>
              </a:rPr>
              <a:t>: Country Profiles." </a:t>
            </a:r>
            <a:r>
              <a:rPr lang="en-US" sz="2400" i="1" dirty="0">
                <a:latin typeface="Times" charset="0"/>
                <a:ea typeface="Times" charset="0"/>
                <a:cs typeface="Times" charset="0"/>
              </a:rPr>
              <a:t>World Health Organization</a:t>
            </a:r>
            <a:r>
              <a:rPr lang="en-US" sz="2400" dirty="0">
                <a:latin typeface="Times" charset="0"/>
                <a:ea typeface="Times" charset="0"/>
                <a:cs typeface="Times" charset="0"/>
              </a:rPr>
              <a:t>. N.p., Jan. 2015. Web. 12 Feb. 2016</a:t>
            </a:r>
            <a:r>
              <a:rPr lang="en-US" sz="2400" dirty="0" smtClean="0">
                <a:latin typeface="Times" charset="0"/>
                <a:ea typeface="Times" charset="0"/>
                <a:cs typeface="Times" charset="0"/>
              </a:rPr>
              <a:t>.</a:t>
            </a:r>
          </a:p>
          <a:p>
            <a:endParaRPr lang="en-US" sz="3200" i="0" u="none" strike="noStrike" cap="none" dirty="0">
              <a:solidFill>
                <a:schemeClr val="dk1"/>
              </a:solidFill>
              <a:latin typeface="Times" charset="0"/>
              <a:ea typeface="Times" charset="0"/>
              <a:cs typeface="Times" charset="0"/>
              <a:sym typeface="Calibri"/>
            </a:endParaRPr>
          </a:p>
        </p:txBody>
      </p:sp>
      <p:sp>
        <p:nvSpPr>
          <p:cNvPr id="94" name="Shape 94"/>
          <p:cNvSpPr txBox="1"/>
          <p:nvPr/>
        </p:nvSpPr>
        <p:spPr>
          <a:xfrm>
            <a:off x="26292488" y="16390932"/>
            <a:ext cx="11959872" cy="4887898"/>
          </a:xfrm>
          <a:prstGeom prst="rect">
            <a:avLst/>
          </a:prstGeom>
          <a:noFill/>
          <a:ln>
            <a:noFill/>
          </a:ln>
        </p:spPr>
        <p:txBody>
          <a:bodyPr lIns="91425" tIns="45700" rIns="91425" bIns="45700" anchor="t" anchorCtr="0">
            <a:noAutofit/>
          </a:bodyPr>
          <a:lstStyle/>
          <a:p>
            <a:pPr marL="0" marR="0" lvl="0" indent="0" algn="just" rtl="0">
              <a:spcBef>
                <a:spcPts val="0"/>
              </a:spcBef>
              <a:buSzPct val="25000"/>
              <a:buNone/>
            </a:pPr>
            <a:r>
              <a:rPr lang="en-US" sz="4000" b="1" i="0" u="none" strike="noStrike" cap="none" dirty="0">
                <a:solidFill>
                  <a:schemeClr val="dk1"/>
                </a:solidFill>
                <a:latin typeface="Times" charset="0"/>
                <a:ea typeface="Times" charset="0"/>
                <a:cs typeface="Times" charset="0"/>
                <a:sym typeface="Calibri"/>
              </a:rPr>
              <a:t>Conclusion: </a:t>
            </a:r>
          </a:p>
          <a:p>
            <a:pPr marL="0" marR="0" lvl="0" indent="0" algn="just" rtl="0">
              <a:spcBef>
                <a:spcPts val="0"/>
              </a:spcBef>
              <a:buSzPct val="25000"/>
              <a:buNone/>
            </a:pPr>
            <a:r>
              <a:rPr lang="en-US" sz="3200" dirty="0">
                <a:solidFill>
                  <a:schemeClr val="dk1"/>
                </a:solidFill>
                <a:latin typeface="Times" charset="0"/>
                <a:ea typeface="Times" charset="0"/>
                <a:cs typeface="Times" charset="0"/>
                <a:sym typeface="Calibri"/>
              </a:rPr>
              <a:t>Overall, we found significant differences between rural and urban </a:t>
            </a:r>
            <a:r>
              <a:rPr lang="en-US" sz="3200" dirty="0" smtClean="0">
                <a:solidFill>
                  <a:schemeClr val="dk1"/>
                </a:solidFill>
                <a:latin typeface="Times" charset="0"/>
                <a:ea typeface="Times" charset="0"/>
                <a:cs typeface="Times" charset="0"/>
                <a:sym typeface="Calibri"/>
              </a:rPr>
              <a:t>Nicaraguan communities </a:t>
            </a:r>
            <a:r>
              <a:rPr lang="en-US" sz="3200" dirty="0">
                <a:solidFill>
                  <a:schemeClr val="dk1"/>
                </a:solidFill>
                <a:latin typeface="Times" charset="0"/>
                <a:ea typeface="Times" charset="0"/>
                <a:cs typeface="Times" charset="0"/>
                <a:sym typeface="Calibri"/>
              </a:rPr>
              <a:t>regarding both beliefs and treatment practices surrounding childhood diarrhea. Of particular interest is the discrepancy between the beliefs about water as a cause of diarrhea and the prevalence of water treatment in rural versus urban households. Further studies should be done to investigate the quality of urban and rural water in order to develop future health interventions. </a:t>
            </a:r>
          </a:p>
          <a:p>
            <a:pPr marL="0" marR="0" lvl="0" indent="0" algn="just" rtl="0">
              <a:spcBef>
                <a:spcPts val="0"/>
              </a:spcBef>
              <a:buNone/>
            </a:pPr>
            <a:endParaRPr sz="3400" b="0" i="0" u="none" strike="noStrike" cap="none" dirty="0">
              <a:solidFill>
                <a:schemeClr val="dk1"/>
              </a:solidFill>
              <a:latin typeface="Times" charset="0"/>
              <a:ea typeface="Times" charset="0"/>
              <a:cs typeface="Times" charset="0"/>
              <a:sym typeface="Calibri"/>
            </a:endParaRPr>
          </a:p>
        </p:txBody>
      </p:sp>
      <p:sp>
        <p:nvSpPr>
          <p:cNvPr id="96" name="Shape 96"/>
          <p:cNvSpPr txBox="1"/>
          <p:nvPr/>
        </p:nvSpPr>
        <p:spPr>
          <a:xfrm>
            <a:off x="26292488" y="6155237"/>
            <a:ext cx="11619810" cy="2625312"/>
          </a:xfrm>
          <a:prstGeom prst="rect">
            <a:avLst/>
          </a:prstGeom>
          <a:noFill/>
          <a:ln>
            <a:noFill/>
          </a:ln>
        </p:spPr>
        <p:txBody>
          <a:bodyPr lIns="91425" tIns="45700" rIns="91425" bIns="45700" anchor="t" anchorCtr="0">
            <a:noAutofit/>
          </a:bodyPr>
          <a:lstStyle/>
          <a:p>
            <a:pPr lvl="0" algn="just">
              <a:buSzPct val="25000"/>
            </a:pPr>
            <a:r>
              <a:rPr lang="en-US" sz="3200" dirty="0" smtClean="0">
                <a:latin typeface="Times" charset="0"/>
                <a:ea typeface="Times" charset="0"/>
                <a:cs typeface="Times" charset="0"/>
              </a:rPr>
              <a:t>With </a:t>
            </a:r>
            <a:r>
              <a:rPr lang="en-US" sz="3200" dirty="0">
                <a:latin typeface="Times" charset="0"/>
                <a:ea typeface="Times" charset="0"/>
                <a:cs typeface="Times" charset="0"/>
              </a:rPr>
              <a:t>regard to treatment practices, rural mothers waited an average of 2 days to seek medical attention for their child’s diarrhea, while urban mothers waited only 1.25 days (p&lt;0.001). No significant differences were found in mother’s decisions to self-treat or seek medical treatment (p=0.573</a:t>
            </a:r>
            <a:r>
              <a:rPr lang="en-US" sz="3200" dirty="0" smtClean="0">
                <a:latin typeface="Times" charset="0"/>
                <a:ea typeface="Times" charset="0"/>
                <a:cs typeface="Times" charset="0"/>
              </a:rPr>
              <a:t>) (Table 3). </a:t>
            </a:r>
            <a:endParaRPr lang="en-US" sz="3200" b="1" i="0" u="none" strike="noStrike" cap="none" dirty="0">
              <a:solidFill>
                <a:schemeClr val="dk1"/>
              </a:solidFill>
              <a:latin typeface="Times" charset="0"/>
              <a:ea typeface="Times" charset="0"/>
              <a:cs typeface="Times" charset="0"/>
              <a:sym typeface="Calibri"/>
            </a:endParaRPr>
          </a:p>
        </p:txBody>
      </p:sp>
      <p:sp>
        <p:nvSpPr>
          <p:cNvPr id="97" name="Shape 97"/>
          <p:cNvSpPr txBox="1"/>
          <p:nvPr/>
        </p:nvSpPr>
        <p:spPr>
          <a:xfrm>
            <a:off x="1752233" y="29808185"/>
            <a:ext cx="11898600" cy="2185200"/>
          </a:xfrm>
          <a:prstGeom prst="rect">
            <a:avLst/>
          </a:prstGeom>
          <a:noFill/>
          <a:ln>
            <a:noFill/>
          </a:ln>
        </p:spPr>
        <p:txBody>
          <a:bodyPr lIns="91425" tIns="45700" rIns="91425" bIns="45700" anchor="t" anchorCtr="0">
            <a:noAutofit/>
          </a:bodyPr>
          <a:lstStyle/>
          <a:p>
            <a:pPr marL="0" marR="0" lvl="0" indent="0" algn="just" rtl="0">
              <a:spcBef>
                <a:spcPts val="0"/>
              </a:spcBef>
              <a:buSzPct val="25000"/>
              <a:buNone/>
            </a:pPr>
            <a:endParaRPr lang="en-US" sz="3200" b="0" i="0" u="none" strike="noStrike" cap="none" dirty="0">
              <a:solidFill>
                <a:schemeClr val="dk1"/>
              </a:solidFill>
              <a:latin typeface="Times" charset="0"/>
              <a:ea typeface="Times" charset="0"/>
              <a:cs typeface="Times" charset="0"/>
              <a:sym typeface="Calibri"/>
            </a:endParaRPr>
          </a:p>
        </p:txBody>
      </p:sp>
      <p:sp>
        <p:nvSpPr>
          <p:cNvPr id="100" name="Shape 100"/>
          <p:cNvSpPr txBox="1"/>
          <p:nvPr/>
        </p:nvSpPr>
        <p:spPr>
          <a:xfrm>
            <a:off x="14507234" y="30925171"/>
            <a:ext cx="11364849" cy="111214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lang="en-US" sz="3200" dirty="0">
              <a:solidFill>
                <a:schemeClr val="dk1"/>
              </a:solidFill>
              <a:latin typeface="Times" charset="0"/>
              <a:ea typeface="Times" charset="0"/>
              <a:cs typeface="Times" charset="0"/>
              <a:sym typeface="Calibri"/>
            </a:endParaRPr>
          </a:p>
        </p:txBody>
      </p:sp>
      <p:sp>
        <p:nvSpPr>
          <p:cNvPr id="101" name="Shape 101"/>
          <p:cNvSpPr txBox="1"/>
          <p:nvPr/>
        </p:nvSpPr>
        <p:spPr>
          <a:xfrm>
            <a:off x="27037587" y="12047581"/>
            <a:ext cx="11797200" cy="5847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lang="en-US" sz="3200" dirty="0">
              <a:solidFill>
                <a:schemeClr val="dk1"/>
              </a:solidFill>
              <a:latin typeface="Times" charset="0"/>
              <a:ea typeface="Times" charset="0"/>
              <a:cs typeface="Times" charset="0"/>
              <a:sym typeface="Calibri"/>
            </a:endParaRPr>
          </a:p>
        </p:txBody>
      </p:sp>
      <p:sp>
        <p:nvSpPr>
          <p:cNvPr id="103" name="Shape 103"/>
          <p:cNvSpPr/>
          <p:nvPr/>
        </p:nvSpPr>
        <p:spPr>
          <a:xfrm>
            <a:off x="-8872121" y="19596387"/>
            <a:ext cx="50700" cy="50700"/>
          </a:xfrm>
          <a:prstGeom prst="rect">
            <a:avLst/>
          </a:prstGeom>
          <a:gradFill>
            <a:gsLst>
              <a:gs pos="0">
                <a:srgbClr val="3E7FCD"/>
              </a:gs>
              <a:gs pos="100000">
                <a:srgbClr val="96C0FF"/>
              </a:gs>
            </a:gsLst>
            <a:lin ang="16200038" scaled="0"/>
          </a:gradFill>
          <a:ln w="9525" cap="flat" cmpd="sng">
            <a:solidFill>
              <a:srgbClr val="4A7DBA"/>
            </a:solidFill>
            <a:prstDash val="solid"/>
            <a:round/>
            <a:headEnd type="none" w="med" len="med"/>
            <a:tailEnd type="none" w="med" len="med"/>
          </a:ln>
          <a:effectLst>
            <a:outerShdw blurRad="39999" dist="23000" dir="5400000" rotWithShape="0">
              <a:srgbClr val="000000">
                <a:alpha val="34900"/>
              </a:srgbClr>
            </a:outerShdw>
          </a:effectLst>
        </p:spPr>
        <p:txBody>
          <a:bodyPr lIns="91425" tIns="45700" rIns="91425" bIns="45700" anchor="ctr" anchorCtr="0">
            <a:noAutofit/>
          </a:bodyPr>
          <a:lstStyle/>
          <a:p>
            <a:pPr marL="0" marR="0" lvl="0" indent="0" algn="ctr" rtl="0">
              <a:spcBef>
                <a:spcPts val="0"/>
              </a:spcBef>
              <a:buNone/>
            </a:pPr>
            <a:endParaRPr sz="8400">
              <a:solidFill>
                <a:schemeClr val="lt1"/>
              </a:solidFill>
              <a:latin typeface="Times" charset="0"/>
              <a:ea typeface="Times" charset="0"/>
              <a:cs typeface="Times" charset="0"/>
              <a:sym typeface="Calibri"/>
            </a:endParaRPr>
          </a:p>
        </p:txBody>
      </p:sp>
      <p:sp>
        <p:nvSpPr>
          <p:cNvPr id="110" name="Shape 110"/>
          <p:cNvSpPr txBox="1"/>
          <p:nvPr/>
        </p:nvSpPr>
        <p:spPr>
          <a:xfrm>
            <a:off x="27299034" y="20809276"/>
            <a:ext cx="184666" cy="1384995"/>
          </a:xfrm>
          <a:prstGeom prst="rect">
            <a:avLst/>
          </a:prstGeom>
          <a:noFill/>
          <a:ln>
            <a:noFill/>
          </a:ln>
        </p:spPr>
        <p:txBody>
          <a:bodyPr lIns="91425" tIns="45700" rIns="91425" bIns="45700" anchor="t" anchorCtr="0">
            <a:noAutofit/>
          </a:bodyPr>
          <a:lstStyle/>
          <a:p>
            <a:pPr marL="0" marR="0" lvl="0" indent="0" algn="l" rtl="0">
              <a:spcBef>
                <a:spcPts val="0"/>
              </a:spcBef>
              <a:buNone/>
            </a:pPr>
            <a:endParaRPr sz="8400">
              <a:solidFill>
                <a:schemeClr val="dk1"/>
              </a:solidFill>
              <a:latin typeface="Times" charset="0"/>
              <a:ea typeface="Times" charset="0"/>
              <a:cs typeface="Times" charset="0"/>
              <a:sym typeface="Calibri"/>
            </a:endParaRPr>
          </a:p>
        </p:txBody>
      </p:sp>
      <p:sp>
        <p:nvSpPr>
          <p:cNvPr id="120" name="Shape 120"/>
          <p:cNvSpPr txBox="1"/>
          <p:nvPr/>
        </p:nvSpPr>
        <p:spPr>
          <a:xfrm>
            <a:off x="26292488" y="20604092"/>
            <a:ext cx="11959872" cy="2318267"/>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4000" b="1" dirty="0" smtClean="0">
                <a:solidFill>
                  <a:schemeClr val="dk1"/>
                </a:solidFill>
                <a:latin typeface="Times" charset="0"/>
                <a:ea typeface="Times" charset="0"/>
                <a:cs typeface="Times" charset="0"/>
                <a:sym typeface="Calibri"/>
              </a:rPr>
              <a:t>Ongoing </a:t>
            </a:r>
            <a:r>
              <a:rPr lang="en-US" sz="4000" b="1" dirty="0">
                <a:solidFill>
                  <a:schemeClr val="dk1"/>
                </a:solidFill>
                <a:latin typeface="Times" charset="0"/>
                <a:ea typeface="Times" charset="0"/>
                <a:cs typeface="Times" charset="0"/>
                <a:sym typeface="Calibri"/>
              </a:rPr>
              <a:t>Work: </a:t>
            </a:r>
          </a:p>
          <a:p>
            <a:pPr marR="0" lvl="0" algn="just" rtl="0">
              <a:spcBef>
                <a:spcPts val="0"/>
              </a:spcBef>
              <a:buClr>
                <a:schemeClr val="dk1"/>
              </a:buClr>
              <a:buSzPct val="100000"/>
            </a:pPr>
            <a:r>
              <a:rPr lang="en-US" sz="3200" dirty="0" smtClean="0">
                <a:solidFill>
                  <a:schemeClr val="dk1"/>
                </a:solidFill>
                <a:latin typeface="Times" charset="0"/>
                <a:ea typeface="Times" charset="0"/>
                <a:cs typeface="Times" charset="0"/>
                <a:sym typeface="Calibri"/>
              </a:rPr>
              <a:t>We are currently working with a statistician to further analyze the influence of education, household size, and household income on beliefs and treatment practices for pediatric diarrhea.</a:t>
            </a:r>
            <a:endParaRPr lang="en-US" sz="3200" dirty="0">
              <a:solidFill>
                <a:schemeClr val="dk1"/>
              </a:solidFill>
              <a:latin typeface="Times" charset="0"/>
              <a:ea typeface="Times" charset="0"/>
              <a:cs typeface="Times" charset="0"/>
              <a:sym typeface="Calibri"/>
            </a:endParaRPr>
          </a:p>
          <a:p>
            <a:pPr marL="457200" marR="0" lvl="0" indent="-457200" algn="l" rtl="0">
              <a:spcBef>
                <a:spcPts val="0"/>
              </a:spcBef>
              <a:buClr>
                <a:schemeClr val="dk1"/>
              </a:buClr>
              <a:buFont typeface="Calibri"/>
              <a:buChar char="•"/>
            </a:pPr>
            <a:endParaRPr sz="3400" dirty="0">
              <a:solidFill>
                <a:schemeClr val="dk1"/>
              </a:solidFill>
              <a:latin typeface="Times" charset="0"/>
              <a:ea typeface="Times" charset="0"/>
              <a:cs typeface="Times" charset="0"/>
              <a:sym typeface="Calibri"/>
            </a:endParaRPr>
          </a:p>
          <a:p>
            <a:pPr marR="0" lvl="0" algn="l" rtl="0">
              <a:spcBef>
                <a:spcPts val="0"/>
              </a:spcBef>
              <a:buNone/>
            </a:pPr>
            <a:endParaRPr sz="3400" dirty="0">
              <a:solidFill>
                <a:schemeClr val="dk1"/>
              </a:solidFill>
              <a:latin typeface="Times" charset="0"/>
              <a:ea typeface="Times" charset="0"/>
              <a:cs typeface="Times" charset="0"/>
              <a:sym typeface="Calibri"/>
            </a:endParaRPr>
          </a:p>
        </p:txBody>
      </p:sp>
      <p:sp>
        <p:nvSpPr>
          <p:cNvPr id="121" name="Shape 121"/>
          <p:cNvSpPr txBox="1"/>
          <p:nvPr/>
        </p:nvSpPr>
        <p:spPr>
          <a:xfrm>
            <a:off x="2231992" y="17125457"/>
            <a:ext cx="184666" cy="1384995"/>
          </a:xfrm>
          <a:prstGeom prst="rect">
            <a:avLst/>
          </a:prstGeom>
          <a:noFill/>
          <a:ln>
            <a:noFill/>
          </a:ln>
        </p:spPr>
        <p:txBody>
          <a:bodyPr lIns="91425" tIns="45700" rIns="91425" bIns="45700" anchor="t" anchorCtr="0">
            <a:noAutofit/>
          </a:bodyPr>
          <a:lstStyle/>
          <a:p>
            <a:pPr marL="0" marR="0" lvl="0" indent="0" algn="l" rtl="0">
              <a:spcBef>
                <a:spcPts val="0"/>
              </a:spcBef>
              <a:buNone/>
            </a:pPr>
            <a:endParaRPr sz="8400">
              <a:solidFill>
                <a:schemeClr val="dk1"/>
              </a:solidFill>
              <a:latin typeface="Times" charset="0"/>
              <a:ea typeface="Times" charset="0"/>
              <a:cs typeface="Times" charset="0"/>
              <a:sym typeface="Calibri"/>
            </a:endParaRPr>
          </a:p>
        </p:txBody>
      </p:sp>
      <p:sp>
        <p:nvSpPr>
          <p:cNvPr id="122" name="Shape 122"/>
          <p:cNvSpPr txBox="1"/>
          <p:nvPr/>
        </p:nvSpPr>
        <p:spPr>
          <a:xfrm>
            <a:off x="2077945" y="9356218"/>
            <a:ext cx="11383542" cy="2586863"/>
          </a:xfrm>
          <a:prstGeom prst="rect">
            <a:avLst/>
          </a:prstGeom>
          <a:noFill/>
          <a:ln>
            <a:noFill/>
          </a:ln>
        </p:spPr>
        <p:txBody>
          <a:bodyPr lIns="91425" tIns="45700" rIns="91425" bIns="45700" anchor="t" anchorCtr="0">
            <a:noAutofit/>
          </a:bodyPr>
          <a:lstStyle/>
          <a:p>
            <a:pPr marL="0" marR="0" lvl="0" indent="0" algn="just" rtl="0">
              <a:spcBef>
                <a:spcPts val="0"/>
              </a:spcBef>
              <a:buSzPct val="25000"/>
              <a:buNone/>
            </a:pPr>
            <a:r>
              <a:rPr lang="en-US" sz="4000" b="1" dirty="0" smtClean="0">
                <a:solidFill>
                  <a:schemeClr val="dk1"/>
                </a:solidFill>
                <a:latin typeface="Times" charset="0"/>
                <a:ea typeface="Times" charset="0"/>
                <a:cs typeface="Times" charset="0"/>
                <a:sym typeface="Calibri"/>
              </a:rPr>
              <a:t>Specific </a:t>
            </a:r>
            <a:r>
              <a:rPr lang="en-US" sz="4000" b="1" dirty="0">
                <a:solidFill>
                  <a:schemeClr val="dk1"/>
                </a:solidFill>
                <a:latin typeface="Times" charset="0"/>
                <a:ea typeface="Times" charset="0"/>
                <a:cs typeface="Times" charset="0"/>
                <a:sym typeface="Calibri"/>
              </a:rPr>
              <a:t>Aims:</a:t>
            </a:r>
          </a:p>
          <a:p>
            <a:pPr algn="just">
              <a:buSzPct val="25000"/>
            </a:pPr>
            <a:r>
              <a:rPr lang="en-US" sz="3200" dirty="0" smtClean="0">
                <a:solidFill>
                  <a:schemeClr val="dk1"/>
                </a:solidFill>
                <a:latin typeface="Times" charset="0"/>
                <a:ea typeface="Times" charset="0"/>
                <a:cs typeface="Times" charset="0"/>
                <a:sym typeface="Calibri"/>
              </a:rPr>
              <a:t>Our goal was </a:t>
            </a:r>
            <a:r>
              <a:rPr lang="en-US" sz="3200" dirty="0">
                <a:solidFill>
                  <a:schemeClr val="dk1"/>
                </a:solidFill>
                <a:latin typeface="Times" charset="0"/>
                <a:ea typeface="Times" charset="0"/>
                <a:cs typeface="Times" charset="0"/>
                <a:sym typeface="Calibri"/>
              </a:rPr>
              <a:t>to </a:t>
            </a:r>
            <a:r>
              <a:rPr lang="en-US" sz="3200" dirty="0" smtClean="0">
                <a:solidFill>
                  <a:schemeClr val="dk1"/>
                </a:solidFill>
                <a:latin typeface="Times" charset="0"/>
                <a:ea typeface="Times" charset="0"/>
                <a:cs typeface="Times" charset="0"/>
                <a:sym typeface="Calibri"/>
              </a:rPr>
              <a:t>compare </a:t>
            </a:r>
            <a:r>
              <a:rPr lang="en-US" sz="3200" dirty="0">
                <a:solidFill>
                  <a:schemeClr val="dk1"/>
                </a:solidFill>
                <a:latin typeface="Times" charset="0"/>
                <a:ea typeface="Times" charset="0"/>
                <a:cs typeface="Times" charset="0"/>
                <a:sym typeface="Calibri"/>
              </a:rPr>
              <a:t>maternal beliefs about </a:t>
            </a:r>
            <a:r>
              <a:rPr lang="en-US" sz="3200" dirty="0" smtClean="0">
                <a:solidFill>
                  <a:schemeClr val="dk1"/>
                </a:solidFill>
                <a:latin typeface="Times" charset="0"/>
                <a:ea typeface="Times" charset="0"/>
                <a:cs typeface="Times" charset="0"/>
                <a:sym typeface="Calibri"/>
              </a:rPr>
              <a:t>causes of childhood diarrhea and </a:t>
            </a:r>
            <a:r>
              <a:rPr lang="en-US" sz="3200" dirty="0">
                <a:solidFill>
                  <a:schemeClr val="dk1"/>
                </a:solidFill>
                <a:latin typeface="Times" charset="0"/>
                <a:ea typeface="Times" charset="0"/>
                <a:cs typeface="Times" charset="0"/>
                <a:sym typeface="Calibri"/>
              </a:rPr>
              <a:t>treatment preferences </a:t>
            </a:r>
            <a:r>
              <a:rPr lang="en-US" sz="3200" dirty="0" smtClean="0">
                <a:solidFill>
                  <a:schemeClr val="dk1"/>
                </a:solidFill>
                <a:latin typeface="Times" charset="0"/>
                <a:ea typeface="Times" charset="0"/>
                <a:cs typeface="Times" charset="0"/>
                <a:sym typeface="Calibri"/>
              </a:rPr>
              <a:t>in rural vs. urban Nicaraguan communities to determine meaningful differences and provide a foundation to </a:t>
            </a:r>
            <a:r>
              <a:rPr lang="en-US" sz="3200" dirty="0">
                <a:solidFill>
                  <a:schemeClr val="dk1"/>
                </a:solidFill>
                <a:latin typeface="Times" charset="0"/>
                <a:ea typeface="Times" charset="0"/>
                <a:cs typeface="Times" charset="0"/>
                <a:sym typeface="Calibri"/>
              </a:rPr>
              <a:t>guide future health policy efforts. </a:t>
            </a:r>
            <a:endParaRPr lang="en-US" sz="900" dirty="0">
              <a:solidFill>
                <a:schemeClr val="dk1"/>
              </a:solidFill>
              <a:latin typeface="Times" charset="0"/>
              <a:ea typeface="Times" charset="0"/>
              <a:cs typeface="Times" charset="0"/>
              <a:sym typeface="Calibri"/>
            </a:endParaRPr>
          </a:p>
        </p:txBody>
      </p:sp>
      <p:pic>
        <p:nvPicPr>
          <p:cNvPr id="125" name="Shape 125" descr="University_of_California_Davis_School_of_Medicine_739301_i0.png"/>
          <p:cNvPicPr preferRelativeResize="0"/>
          <p:nvPr/>
        </p:nvPicPr>
        <p:blipFill>
          <a:blip r:embed="rId3">
            <a:alphaModFix/>
          </a:blip>
          <a:stretch>
            <a:fillRect/>
          </a:stretch>
        </p:blipFill>
        <p:spPr>
          <a:xfrm>
            <a:off x="2021887" y="2728690"/>
            <a:ext cx="3072627" cy="2985669"/>
          </a:xfrm>
          <a:prstGeom prst="rect">
            <a:avLst/>
          </a:prstGeom>
          <a:noFill/>
          <a:ln>
            <a:noFill/>
          </a:ln>
        </p:spPr>
      </p:pic>
      <p:sp>
        <p:nvSpPr>
          <p:cNvPr id="128" name="Shape 128"/>
          <p:cNvSpPr txBox="1"/>
          <p:nvPr/>
        </p:nvSpPr>
        <p:spPr>
          <a:xfrm>
            <a:off x="2021887" y="12094624"/>
            <a:ext cx="11562958" cy="3662400"/>
          </a:xfrm>
          <a:prstGeom prst="rect">
            <a:avLst/>
          </a:prstGeom>
          <a:noFill/>
          <a:ln>
            <a:noFill/>
          </a:ln>
        </p:spPr>
        <p:txBody>
          <a:bodyPr lIns="91425" tIns="45700" rIns="91425" bIns="45700" anchor="t" anchorCtr="0">
            <a:noAutofit/>
          </a:bodyPr>
          <a:lstStyle/>
          <a:p>
            <a:pPr marL="0" marR="0" lvl="0" indent="0" algn="just" rtl="0">
              <a:spcBef>
                <a:spcPts val="0"/>
              </a:spcBef>
              <a:buSzPct val="25000"/>
              <a:buNone/>
            </a:pPr>
            <a:r>
              <a:rPr lang="en-US" sz="4000" b="1" dirty="0">
                <a:solidFill>
                  <a:schemeClr val="dk1"/>
                </a:solidFill>
                <a:latin typeface="Times" charset="0"/>
                <a:ea typeface="Times" charset="0"/>
                <a:cs typeface="Times" charset="0"/>
                <a:sym typeface="Calibri"/>
              </a:rPr>
              <a:t>Experimental </a:t>
            </a:r>
            <a:r>
              <a:rPr lang="en-US" sz="4000" b="1" dirty="0" smtClean="0">
                <a:solidFill>
                  <a:schemeClr val="dk1"/>
                </a:solidFill>
                <a:latin typeface="Times" charset="0"/>
                <a:ea typeface="Times" charset="0"/>
                <a:cs typeface="Times" charset="0"/>
                <a:sym typeface="Calibri"/>
              </a:rPr>
              <a:t>Design</a:t>
            </a:r>
            <a:r>
              <a:rPr lang="en-US" sz="4000" b="1" i="0" u="none" strike="noStrike" cap="none" dirty="0" smtClean="0">
                <a:solidFill>
                  <a:schemeClr val="dk1"/>
                </a:solidFill>
                <a:latin typeface="Times" charset="0"/>
                <a:ea typeface="Times" charset="0"/>
                <a:cs typeface="Times" charset="0"/>
                <a:sym typeface="Calibri"/>
              </a:rPr>
              <a:t>: </a:t>
            </a:r>
            <a:endParaRPr lang="en-US" sz="4000" b="1" i="0" u="none" strike="noStrike" cap="none" dirty="0">
              <a:solidFill>
                <a:schemeClr val="dk1"/>
              </a:solidFill>
              <a:latin typeface="Times" charset="0"/>
              <a:ea typeface="Times" charset="0"/>
              <a:cs typeface="Times" charset="0"/>
              <a:sym typeface="Calibri"/>
            </a:endParaRPr>
          </a:p>
          <a:p>
            <a:pPr marL="0" marR="0" lvl="0" indent="0" algn="just" rtl="0">
              <a:spcBef>
                <a:spcPts val="0"/>
              </a:spcBef>
              <a:buSzPct val="25000"/>
              <a:buNone/>
            </a:pPr>
            <a:r>
              <a:rPr lang="en-US" sz="3200" b="0" i="0" u="none" strike="noStrike" cap="none" dirty="0">
                <a:solidFill>
                  <a:schemeClr val="dk1"/>
                </a:solidFill>
                <a:latin typeface="Times" charset="0"/>
                <a:ea typeface="Times" charset="0"/>
                <a:cs typeface="Times" charset="0"/>
                <a:sym typeface="Calibri"/>
              </a:rPr>
              <a:t>A </a:t>
            </a:r>
            <a:r>
              <a:rPr lang="en-US" sz="3200" b="0" i="0" u="none" strike="noStrike" cap="none" dirty="0" smtClean="0">
                <a:solidFill>
                  <a:schemeClr val="dk1"/>
                </a:solidFill>
                <a:latin typeface="Times" charset="0"/>
                <a:ea typeface="Times" charset="0"/>
                <a:cs typeface="Times" charset="0"/>
                <a:sym typeface="Calibri"/>
              </a:rPr>
              <a:t>30-question </a:t>
            </a:r>
            <a:r>
              <a:rPr lang="en-US" sz="3200" dirty="0" smtClean="0">
                <a:solidFill>
                  <a:schemeClr val="dk1"/>
                </a:solidFill>
                <a:latin typeface="Times" charset="0"/>
                <a:ea typeface="Times" charset="0"/>
                <a:cs typeface="Times" charset="0"/>
                <a:sym typeface="Calibri"/>
              </a:rPr>
              <a:t>cross-sectional </a:t>
            </a:r>
            <a:r>
              <a:rPr lang="en-US" sz="3200" dirty="0">
                <a:solidFill>
                  <a:schemeClr val="dk1"/>
                </a:solidFill>
                <a:latin typeface="Times" charset="0"/>
                <a:ea typeface="Times" charset="0"/>
                <a:cs typeface="Times" charset="0"/>
                <a:sym typeface="Calibri"/>
              </a:rPr>
              <a:t>survey was administered over </a:t>
            </a:r>
            <a:r>
              <a:rPr lang="en-US" sz="3200" dirty="0" smtClean="0">
                <a:solidFill>
                  <a:schemeClr val="dk1"/>
                </a:solidFill>
                <a:latin typeface="Times" charset="0"/>
                <a:ea typeface="Times" charset="0"/>
                <a:cs typeface="Times" charset="0"/>
                <a:sym typeface="Calibri"/>
              </a:rPr>
              <a:t>three </a:t>
            </a:r>
            <a:r>
              <a:rPr lang="en-US" sz="3200" dirty="0">
                <a:solidFill>
                  <a:schemeClr val="dk1"/>
                </a:solidFill>
                <a:latin typeface="Times" charset="0"/>
                <a:ea typeface="Times" charset="0"/>
                <a:cs typeface="Times" charset="0"/>
                <a:sym typeface="Calibri"/>
              </a:rPr>
              <a:t>weeks to mothers in the city of Leon and rural </a:t>
            </a:r>
            <a:r>
              <a:rPr lang="en-US" sz="3200" dirty="0" smtClean="0">
                <a:solidFill>
                  <a:schemeClr val="dk1"/>
                </a:solidFill>
                <a:latin typeface="Times" charset="0"/>
                <a:ea typeface="Times" charset="0"/>
                <a:cs typeface="Times" charset="0"/>
                <a:sym typeface="Calibri"/>
              </a:rPr>
              <a:t>village </a:t>
            </a:r>
            <a:r>
              <a:rPr lang="en-US" sz="3200" dirty="0">
                <a:solidFill>
                  <a:schemeClr val="dk1"/>
                </a:solidFill>
                <a:latin typeface="Times" charset="0"/>
                <a:ea typeface="Times" charset="0"/>
                <a:cs typeface="Times" charset="0"/>
                <a:sym typeface="Calibri"/>
              </a:rPr>
              <a:t>of Sabana Grande. A pre-qualifying interview was performed to select participants between ages 18-49 with at least one child age </a:t>
            </a:r>
            <a:r>
              <a:rPr lang="en-US" sz="3200" dirty="0" smtClean="0">
                <a:solidFill>
                  <a:schemeClr val="dk1"/>
                </a:solidFill>
                <a:latin typeface="Times" charset="0"/>
                <a:ea typeface="Times" charset="0"/>
                <a:cs typeface="Times" charset="0"/>
                <a:sym typeface="Calibri"/>
              </a:rPr>
              <a:t>5 </a:t>
            </a:r>
            <a:r>
              <a:rPr lang="en-US" sz="3200" dirty="0">
                <a:solidFill>
                  <a:schemeClr val="dk1"/>
                </a:solidFill>
                <a:latin typeface="Times" charset="0"/>
                <a:ea typeface="Times" charset="0"/>
                <a:cs typeface="Times" charset="0"/>
                <a:sym typeface="Calibri"/>
              </a:rPr>
              <a:t>or younger. Mothers who met the </a:t>
            </a:r>
            <a:r>
              <a:rPr lang="en-US" sz="3200" dirty="0" smtClean="0">
                <a:solidFill>
                  <a:schemeClr val="dk1"/>
                </a:solidFill>
                <a:latin typeface="Times" charset="0"/>
                <a:ea typeface="Times" charset="0"/>
                <a:cs typeface="Times" charset="0"/>
                <a:sym typeface="Calibri"/>
              </a:rPr>
              <a:t>inclusion </a:t>
            </a:r>
            <a:r>
              <a:rPr lang="en-US" sz="3200" dirty="0">
                <a:solidFill>
                  <a:schemeClr val="dk1"/>
                </a:solidFill>
                <a:latin typeface="Times" charset="0"/>
                <a:ea typeface="Times" charset="0"/>
                <a:cs typeface="Times" charset="0"/>
                <a:sym typeface="Calibri"/>
              </a:rPr>
              <a:t>criteria were interviewed by medical students with translator assistance. </a:t>
            </a:r>
          </a:p>
        </p:txBody>
      </p:sp>
      <p:pic>
        <p:nvPicPr>
          <p:cNvPr id="3" name="Picture 2"/>
          <p:cNvPicPr>
            <a:picLocks noChangeAspect="1"/>
          </p:cNvPicPr>
          <p:nvPr/>
        </p:nvPicPr>
        <p:blipFill>
          <a:blip r:embed="rId4"/>
          <a:stretch>
            <a:fillRect/>
          </a:stretch>
        </p:blipFill>
        <p:spPr>
          <a:xfrm>
            <a:off x="30998791" y="3471755"/>
            <a:ext cx="6913597" cy="2203537"/>
          </a:xfrm>
          <a:prstGeom prst="rect">
            <a:avLst/>
          </a:prstGeom>
        </p:spPr>
      </p:pic>
      <p:sp>
        <p:nvSpPr>
          <p:cNvPr id="6" name="TextBox 5"/>
          <p:cNvSpPr txBox="1"/>
          <p:nvPr/>
        </p:nvSpPr>
        <p:spPr>
          <a:xfrm>
            <a:off x="14253234" y="6124272"/>
            <a:ext cx="11235200" cy="3539430"/>
          </a:xfrm>
          <a:prstGeom prst="rect">
            <a:avLst/>
          </a:prstGeom>
          <a:noFill/>
        </p:spPr>
        <p:txBody>
          <a:bodyPr wrap="square" rtlCol="0">
            <a:spAutoFit/>
          </a:bodyPr>
          <a:lstStyle/>
          <a:p>
            <a:pPr lvl="0" algn="just">
              <a:buSzPct val="25000"/>
            </a:pPr>
            <a:r>
              <a:rPr lang="en-US" sz="3200" dirty="0" smtClean="0">
                <a:solidFill>
                  <a:schemeClr val="dk1"/>
                </a:solidFill>
                <a:latin typeface="Times" charset="0"/>
                <a:ea typeface="Times" charset="0"/>
                <a:cs typeface="Times" charset="0"/>
                <a:sym typeface="Calibri"/>
              </a:rPr>
              <a:t>Both rural and urban mothers listed hygiene, food, and microbes as the top 3 general causes of childhood diarrhea. With </a:t>
            </a:r>
            <a:r>
              <a:rPr lang="en-US" sz="3200" dirty="0">
                <a:solidFill>
                  <a:schemeClr val="dk1"/>
                </a:solidFill>
                <a:latin typeface="Times" charset="0"/>
                <a:ea typeface="Times" charset="0"/>
                <a:cs typeface="Times" charset="0"/>
                <a:sym typeface="Calibri"/>
              </a:rPr>
              <a:t>regard to the cause of their child’s most recent bout of </a:t>
            </a:r>
            <a:r>
              <a:rPr lang="en-US" sz="3200" dirty="0" smtClean="0">
                <a:solidFill>
                  <a:schemeClr val="dk1"/>
                </a:solidFill>
                <a:latin typeface="Times" charset="0"/>
                <a:ea typeface="Times" charset="0"/>
                <a:cs typeface="Times" charset="0"/>
                <a:sym typeface="Calibri"/>
              </a:rPr>
              <a:t>diarrhea (Figure 1). Both </a:t>
            </a:r>
            <a:r>
              <a:rPr lang="en-US" sz="3200" dirty="0">
                <a:solidFill>
                  <a:schemeClr val="dk1"/>
                </a:solidFill>
                <a:latin typeface="Times" charset="0"/>
                <a:ea typeface="Times" charset="0"/>
                <a:cs typeface="Times" charset="0"/>
                <a:sym typeface="Calibri"/>
              </a:rPr>
              <a:t>rural and urban women most commonly cited </a:t>
            </a:r>
            <a:r>
              <a:rPr lang="en-US" sz="3200" dirty="0" smtClean="0">
                <a:solidFill>
                  <a:schemeClr val="dk1"/>
                </a:solidFill>
                <a:latin typeface="Times" charset="0"/>
                <a:ea typeface="Times" charset="0"/>
                <a:cs typeface="Times" charset="0"/>
                <a:sym typeface="Calibri"/>
              </a:rPr>
              <a:t>infection, </a:t>
            </a:r>
            <a:r>
              <a:rPr lang="en-US" sz="3200" dirty="0">
                <a:solidFill>
                  <a:schemeClr val="dk1"/>
                </a:solidFill>
                <a:latin typeface="Times" charset="0"/>
                <a:ea typeface="Times" charset="0"/>
                <a:cs typeface="Times" charset="0"/>
                <a:sym typeface="Calibri"/>
              </a:rPr>
              <a:t>followed by food </a:t>
            </a:r>
            <a:r>
              <a:rPr lang="en-US" sz="3200" dirty="0" smtClean="0">
                <a:solidFill>
                  <a:schemeClr val="dk1"/>
                </a:solidFill>
                <a:latin typeface="Times" charset="0"/>
                <a:ea typeface="Times" charset="0"/>
                <a:cs typeface="Times" charset="0"/>
                <a:sym typeface="Calibri"/>
              </a:rPr>
              <a:t>and hygiene (Figure 2). Interestingly, </a:t>
            </a:r>
            <a:r>
              <a:rPr lang="en-US" sz="3200" dirty="0">
                <a:solidFill>
                  <a:schemeClr val="dk1"/>
                </a:solidFill>
                <a:latin typeface="Times" charset="0"/>
                <a:ea typeface="Times" charset="0"/>
                <a:cs typeface="Times" charset="0"/>
                <a:sym typeface="Calibri"/>
              </a:rPr>
              <a:t>10% of rural mothers listed contaminated water as a top cause of diarrhea, while only 5% of urban respondents listed water. </a:t>
            </a:r>
          </a:p>
        </p:txBody>
      </p:sp>
      <p:sp>
        <p:nvSpPr>
          <p:cNvPr id="12" name="TextBox 11"/>
          <p:cNvSpPr txBox="1"/>
          <p:nvPr/>
        </p:nvSpPr>
        <p:spPr>
          <a:xfrm>
            <a:off x="26283069" y="22909283"/>
            <a:ext cx="12222609" cy="2185214"/>
          </a:xfrm>
          <a:prstGeom prst="rect">
            <a:avLst/>
          </a:prstGeom>
          <a:noFill/>
        </p:spPr>
        <p:txBody>
          <a:bodyPr wrap="square" rtlCol="0">
            <a:spAutoFit/>
          </a:bodyPr>
          <a:lstStyle/>
          <a:p>
            <a:pPr lvl="0" algn="just">
              <a:buSzPct val="25000"/>
            </a:pPr>
            <a:r>
              <a:rPr lang="en-US" sz="4000" b="1" dirty="0" smtClean="0">
                <a:solidFill>
                  <a:schemeClr val="dk1"/>
                </a:solidFill>
                <a:latin typeface="Times" charset="0"/>
                <a:ea typeface="Times" charset="0"/>
                <a:cs typeface="Times" charset="0"/>
                <a:sym typeface="Calibri"/>
              </a:rPr>
              <a:t>Acknowledgements</a:t>
            </a:r>
            <a:r>
              <a:rPr lang="en-US" sz="4000" b="1" dirty="0">
                <a:solidFill>
                  <a:schemeClr val="dk1"/>
                </a:solidFill>
                <a:latin typeface="Times" charset="0"/>
                <a:ea typeface="Times" charset="0"/>
                <a:cs typeface="Times" charset="0"/>
                <a:sym typeface="Calibri"/>
              </a:rPr>
              <a:t>:</a:t>
            </a:r>
          </a:p>
          <a:p>
            <a:pPr lvl="0" algn="just">
              <a:buSzPct val="25000"/>
            </a:pPr>
            <a:r>
              <a:rPr lang="en-US" sz="3200" dirty="0">
                <a:solidFill>
                  <a:schemeClr val="dk1"/>
                </a:solidFill>
                <a:latin typeface="Times" charset="0"/>
                <a:ea typeface="Times" charset="0"/>
                <a:cs typeface="Times" charset="0"/>
                <a:sym typeface="Calibri"/>
              </a:rPr>
              <a:t>Funding for this project was received through a UC Davis MSRF grant. The MEDICOS Nicaragua team </a:t>
            </a:r>
            <a:r>
              <a:rPr lang="en-US" sz="3200" dirty="0" smtClean="0">
                <a:solidFill>
                  <a:schemeClr val="dk1"/>
                </a:solidFill>
                <a:latin typeface="Times" charset="0"/>
                <a:ea typeface="Times" charset="0"/>
                <a:cs typeface="Times" charset="0"/>
                <a:sym typeface="Calibri"/>
              </a:rPr>
              <a:t>would like to thank Dr. Michael Wilkes for his advice </a:t>
            </a:r>
            <a:r>
              <a:rPr lang="en-US" sz="3200" dirty="0">
                <a:solidFill>
                  <a:schemeClr val="dk1"/>
                </a:solidFill>
                <a:latin typeface="Times" charset="0"/>
                <a:ea typeface="Times" charset="0"/>
                <a:cs typeface="Times" charset="0"/>
                <a:sym typeface="Calibri"/>
              </a:rPr>
              <a:t>and guidance </a:t>
            </a:r>
            <a:r>
              <a:rPr lang="en-US" sz="3200" dirty="0" smtClean="0">
                <a:solidFill>
                  <a:schemeClr val="dk1"/>
                </a:solidFill>
                <a:latin typeface="Times" charset="0"/>
                <a:ea typeface="Times" charset="0"/>
                <a:cs typeface="Times" charset="0"/>
                <a:sym typeface="Calibri"/>
              </a:rPr>
              <a:t>throughout </a:t>
            </a:r>
            <a:r>
              <a:rPr lang="en-US" sz="3200" dirty="0">
                <a:solidFill>
                  <a:schemeClr val="dk1"/>
                </a:solidFill>
                <a:latin typeface="Times" charset="0"/>
                <a:ea typeface="Times" charset="0"/>
                <a:cs typeface="Times" charset="0"/>
                <a:sym typeface="Calibri"/>
              </a:rPr>
              <a:t>this project</a:t>
            </a:r>
            <a:r>
              <a:rPr lang="en-US" sz="3200" dirty="0" smtClean="0">
                <a:solidFill>
                  <a:schemeClr val="dk1"/>
                </a:solidFill>
                <a:latin typeface="Times" charset="0"/>
                <a:ea typeface="Times" charset="0"/>
                <a:cs typeface="Times" charset="0"/>
                <a:sym typeface="Calibri"/>
              </a:rPr>
              <a:t>. A special thank you</a:t>
            </a:r>
            <a:endParaRPr lang="en-US" sz="3200" dirty="0">
              <a:solidFill>
                <a:schemeClr val="dk1"/>
              </a:solidFill>
              <a:latin typeface="Times" charset="0"/>
              <a:ea typeface="Times" charset="0"/>
              <a:cs typeface="Times" charset="0"/>
              <a:sym typeface="Calibri"/>
            </a:endParaRPr>
          </a:p>
        </p:txBody>
      </p:sp>
      <p:sp>
        <p:nvSpPr>
          <p:cNvPr id="14" name="TextBox 13"/>
          <p:cNvSpPr txBox="1"/>
          <p:nvPr/>
        </p:nvSpPr>
        <p:spPr>
          <a:xfrm>
            <a:off x="2021281" y="15681155"/>
            <a:ext cx="11440205" cy="3170099"/>
          </a:xfrm>
          <a:prstGeom prst="rect">
            <a:avLst/>
          </a:prstGeom>
          <a:noFill/>
        </p:spPr>
        <p:txBody>
          <a:bodyPr wrap="square" rtlCol="0">
            <a:spAutoFit/>
          </a:bodyPr>
          <a:lstStyle/>
          <a:p>
            <a:r>
              <a:rPr lang="en-US" sz="4000" b="1" dirty="0" smtClean="0">
                <a:solidFill>
                  <a:schemeClr val="dk1"/>
                </a:solidFill>
                <a:latin typeface="Times" charset="0"/>
                <a:ea typeface="Times" charset="0"/>
                <a:cs typeface="Times" charset="0"/>
                <a:sym typeface="Calibri"/>
              </a:rPr>
              <a:t>Results:</a:t>
            </a:r>
          </a:p>
          <a:p>
            <a:pPr algn="just"/>
            <a:r>
              <a:rPr lang="en-US" sz="3200" dirty="0" smtClean="0">
                <a:solidFill>
                  <a:schemeClr val="dk1"/>
                </a:solidFill>
                <a:latin typeface="Times" charset="0"/>
                <a:ea typeface="Times" charset="0"/>
                <a:cs typeface="Times" charset="0"/>
                <a:sym typeface="Calibri"/>
              </a:rPr>
              <a:t>Of </a:t>
            </a:r>
            <a:r>
              <a:rPr lang="en-US" sz="3200" dirty="0">
                <a:solidFill>
                  <a:schemeClr val="dk1"/>
                </a:solidFill>
                <a:latin typeface="Times" charset="0"/>
                <a:ea typeface="Times" charset="0"/>
                <a:cs typeface="Times" charset="0"/>
                <a:sym typeface="Calibri"/>
              </a:rPr>
              <a:t>132 respondents, 65.6% came from urban households and 42.4% from rural households. </a:t>
            </a:r>
            <a:r>
              <a:rPr lang="en-US" sz="3200" dirty="0" smtClean="0">
                <a:latin typeface="Times" charset="0"/>
                <a:ea typeface="Times" charset="0"/>
                <a:cs typeface="Times" charset="0"/>
              </a:rPr>
              <a:t>There were no significant differences between the age of respondents, profession, household number of kids, or average age of child with diarrhea. Urban households had a higher income than rural households overall (Table 1). </a:t>
            </a:r>
            <a:endParaRPr lang="en-US" sz="3200" dirty="0">
              <a:latin typeface="Times" charset="0"/>
              <a:ea typeface="Times" charset="0"/>
              <a:cs typeface="Times" charset="0"/>
            </a:endParaRPr>
          </a:p>
        </p:txBody>
      </p:sp>
      <p:sp>
        <p:nvSpPr>
          <p:cNvPr id="19" name="TextBox 18"/>
          <p:cNvSpPr txBox="1"/>
          <p:nvPr/>
        </p:nvSpPr>
        <p:spPr>
          <a:xfrm>
            <a:off x="14361170" y="23507424"/>
            <a:ext cx="4789979" cy="3108543"/>
          </a:xfrm>
          <a:prstGeom prst="rect">
            <a:avLst/>
          </a:prstGeom>
          <a:noFill/>
        </p:spPr>
        <p:txBody>
          <a:bodyPr wrap="square" rtlCol="0">
            <a:spAutoFit/>
          </a:bodyPr>
          <a:lstStyle/>
          <a:p>
            <a:r>
              <a:rPr lang="en-US" sz="3200" dirty="0" smtClean="0">
                <a:solidFill>
                  <a:schemeClr val="dk1"/>
                </a:solidFill>
                <a:latin typeface="Times" charset="0"/>
                <a:ea typeface="Times" charset="0"/>
                <a:cs typeface="Times" charset="0"/>
                <a:sym typeface="Calibri"/>
              </a:rPr>
              <a:t>to treat their water before giving it to their children (95% CI: 2.8-15.2; p&lt;0.0001) than urban mothers (Table 2). </a:t>
            </a:r>
          </a:p>
          <a:p>
            <a:endParaRPr lang="en-US" sz="3600" dirty="0">
              <a:latin typeface="Times" charset="0"/>
              <a:ea typeface="Times" charset="0"/>
              <a:cs typeface="Times" charset="0"/>
            </a:endParaRPr>
          </a:p>
        </p:txBody>
      </p:sp>
      <p:sp>
        <p:nvSpPr>
          <p:cNvPr id="20" name="TextBox 19"/>
          <p:cNvSpPr txBox="1"/>
          <p:nvPr/>
        </p:nvSpPr>
        <p:spPr>
          <a:xfrm>
            <a:off x="2021887" y="19126724"/>
            <a:ext cx="7451938" cy="400110"/>
          </a:xfrm>
          <a:prstGeom prst="rect">
            <a:avLst/>
          </a:prstGeom>
          <a:noFill/>
        </p:spPr>
        <p:txBody>
          <a:bodyPr wrap="square" rtlCol="0">
            <a:spAutoFit/>
          </a:bodyPr>
          <a:lstStyle/>
          <a:p>
            <a:r>
              <a:rPr lang="en-US" sz="2000" dirty="0" smtClean="0">
                <a:latin typeface="Times" charset="0"/>
                <a:ea typeface="Times" charset="0"/>
                <a:cs typeface="Times" charset="0"/>
              </a:rPr>
              <a:t>Table 1: Demographic Information</a:t>
            </a:r>
            <a:endParaRPr lang="en-US" sz="2000" dirty="0">
              <a:latin typeface="Times" charset="0"/>
              <a:ea typeface="Times" charset="0"/>
              <a:cs typeface="Times" charset="0"/>
            </a:endParaRPr>
          </a:p>
        </p:txBody>
      </p:sp>
      <p:sp>
        <p:nvSpPr>
          <p:cNvPr id="21" name="TextBox 20"/>
          <p:cNvSpPr txBox="1"/>
          <p:nvPr/>
        </p:nvSpPr>
        <p:spPr>
          <a:xfrm>
            <a:off x="14308652" y="9691775"/>
            <a:ext cx="9270318" cy="400110"/>
          </a:xfrm>
          <a:prstGeom prst="rect">
            <a:avLst/>
          </a:prstGeom>
          <a:noFill/>
        </p:spPr>
        <p:txBody>
          <a:bodyPr wrap="square" rtlCol="0">
            <a:spAutoFit/>
          </a:bodyPr>
          <a:lstStyle/>
          <a:p>
            <a:r>
              <a:rPr lang="en-US" sz="2000" dirty="0" smtClean="0">
                <a:latin typeface="Times" charset="0"/>
                <a:ea typeface="Times" charset="0"/>
                <a:cs typeface="Times" charset="0"/>
              </a:rPr>
              <a:t>Figure 1: Beliefs about General Causes of Pediatric Diarrhea</a:t>
            </a:r>
            <a:endParaRPr lang="en-US" sz="2000" dirty="0">
              <a:latin typeface="Times" charset="0"/>
              <a:ea typeface="Times" charset="0"/>
              <a:cs typeface="Times" charset="0"/>
            </a:endParaRPr>
          </a:p>
        </p:txBody>
      </p:sp>
      <p:sp>
        <p:nvSpPr>
          <p:cNvPr id="22" name="TextBox 21"/>
          <p:cNvSpPr txBox="1"/>
          <p:nvPr/>
        </p:nvSpPr>
        <p:spPr>
          <a:xfrm>
            <a:off x="14301744" y="15888403"/>
            <a:ext cx="6840136" cy="400110"/>
          </a:xfrm>
          <a:prstGeom prst="rect">
            <a:avLst/>
          </a:prstGeom>
          <a:noFill/>
        </p:spPr>
        <p:txBody>
          <a:bodyPr wrap="square" rtlCol="0">
            <a:spAutoFit/>
          </a:bodyPr>
          <a:lstStyle/>
          <a:p>
            <a:r>
              <a:rPr lang="en-US" sz="2000" dirty="0" smtClean="0">
                <a:latin typeface="Times" charset="0"/>
                <a:ea typeface="Times" charset="0"/>
                <a:cs typeface="Times" charset="0"/>
              </a:rPr>
              <a:t>Figure 2: Beliefs about Most Recent Episode of Diarrhea</a:t>
            </a:r>
            <a:endParaRPr lang="en-US" sz="2000" dirty="0">
              <a:latin typeface="Times" charset="0"/>
              <a:ea typeface="Times" charset="0"/>
              <a:cs typeface="Times" charset="0"/>
            </a:endParaRPr>
          </a:p>
        </p:txBody>
      </p:sp>
      <p:sp>
        <p:nvSpPr>
          <p:cNvPr id="23" name="TextBox 22"/>
          <p:cNvSpPr txBox="1"/>
          <p:nvPr/>
        </p:nvSpPr>
        <p:spPr>
          <a:xfrm>
            <a:off x="19151149" y="23128557"/>
            <a:ext cx="5499094" cy="400110"/>
          </a:xfrm>
          <a:prstGeom prst="rect">
            <a:avLst/>
          </a:prstGeom>
          <a:noFill/>
        </p:spPr>
        <p:txBody>
          <a:bodyPr wrap="square" rtlCol="0">
            <a:spAutoFit/>
          </a:bodyPr>
          <a:lstStyle/>
          <a:p>
            <a:r>
              <a:rPr lang="en-US" sz="2000" dirty="0" smtClean="0">
                <a:latin typeface="Times" charset="0"/>
                <a:ea typeface="Times" charset="0"/>
                <a:cs typeface="Times" charset="0"/>
              </a:rPr>
              <a:t>Table 2: Water Treatment Practices</a:t>
            </a:r>
            <a:endParaRPr lang="en-US" sz="2000" dirty="0">
              <a:latin typeface="Times" charset="0"/>
              <a:ea typeface="Times" charset="0"/>
              <a:cs typeface="Times" charset="0"/>
            </a:endParaRPr>
          </a:p>
        </p:txBody>
      </p:sp>
      <p:sp>
        <p:nvSpPr>
          <p:cNvPr id="24" name="TextBox 23"/>
          <p:cNvSpPr txBox="1"/>
          <p:nvPr/>
        </p:nvSpPr>
        <p:spPr>
          <a:xfrm>
            <a:off x="14564132" y="26215857"/>
            <a:ext cx="6299106" cy="400110"/>
          </a:xfrm>
          <a:prstGeom prst="rect">
            <a:avLst/>
          </a:prstGeom>
          <a:noFill/>
        </p:spPr>
        <p:txBody>
          <a:bodyPr wrap="square" rtlCol="0">
            <a:spAutoFit/>
          </a:bodyPr>
          <a:lstStyle/>
          <a:p>
            <a:r>
              <a:rPr lang="en-US" sz="2000" dirty="0" smtClean="0">
                <a:latin typeface="Times" charset="0"/>
                <a:ea typeface="Times" charset="0"/>
                <a:cs typeface="Times" charset="0"/>
              </a:rPr>
              <a:t>Figure 3: Sources of Drinking Water</a:t>
            </a:r>
            <a:endParaRPr lang="en-US" sz="2000" dirty="0">
              <a:latin typeface="Times" charset="0"/>
              <a:ea typeface="Times" charset="0"/>
              <a:cs typeface="Times" charset="0"/>
            </a:endParaRPr>
          </a:p>
        </p:txBody>
      </p:sp>
      <p:sp>
        <p:nvSpPr>
          <p:cNvPr id="25" name="TextBox 24"/>
          <p:cNvSpPr txBox="1"/>
          <p:nvPr/>
        </p:nvSpPr>
        <p:spPr>
          <a:xfrm>
            <a:off x="26292488" y="8898178"/>
            <a:ext cx="10876547" cy="400110"/>
          </a:xfrm>
          <a:prstGeom prst="rect">
            <a:avLst/>
          </a:prstGeom>
          <a:noFill/>
        </p:spPr>
        <p:txBody>
          <a:bodyPr wrap="square" rtlCol="0">
            <a:spAutoFit/>
          </a:bodyPr>
          <a:lstStyle/>
          <a:p>
            <a:r>
              <a:rPr lang="en-US" sz="2000" dirty="0" smtClean="0">
                <a:latin typeface="Times" charset="0"/>
                <a:ea typeface="Times" charset="0"/>
                <a:cs typeface="Times" charset="0"/>
              </a:rPr>
              <a:t>Figure 4: Treatment Practices for Pediatric Diarrhea</a:t>
            </a:r>
            <a:endParaRPr lang="en-US" sz="2000" dirty="0">
              <a:latin typeface="Times" charset="0"/>
              <a:ea typeface="Times" charset="0"/>
              <a:cs typeface="Times" charset="0"/>
            </a:endParaRPr>
          </a:p>
        </p:txBody>
      </p:sp>
      <p:graphicFrame>
        <p:nvGraphicFramePr>
          <p:cNvPr id="45" name="Chart 44"/>
          <p:cNvGraphicFramePr/>
          <p:nvPr>
            <p:extLst>
              <p:ext uri="{D42A27DB-BD31-4B8C-83A1-F6EECF244321}">
                <p14:modId xmlns:p14="http://schemas.microsoft.com/office/powerpoint/2010/main" val="389170128"/>
              </p:ext>
            </p:extLst>
          </p:nvPr>
        </p:nvGraphicFramePr>
        <p:xfrm>
          <a:off x="14373885" y="26615968"/>
          <a:ext cx="11114550" cy="493763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6" name="Chart 45"/>
          <p:cNvGraphicFramePr/>
          <p:nvPr>
            <p:extLst>
              <p:ext uri="{D42A27DB-BD31-4B8C-83A1-F6EECF244321}">
                <p14:modId xmlns:p14="http://schemas.microsoft.com/office/powerpoint/2010/main" val="389170128"/>
              </p:ext>
            </p:extLst>
          </p:nvPr>
        </p:nvGraphicFramePr>
        <p:xfrm>
          <a:off x="14361755" y="10154771"/>
          <a:ext cx="11126679" cy="544383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50" name="Chart 49"/>
          <p:cNvGraphicFramePr/>
          <p:nvPr>
            <p:extLst>
              <p:ext uri="{D42A27DB-BD31-4B8C-83A1-F6EECF244321}">
                <p14:modId xmlns:p14="http://schemas.microsoft.com/office/powerpoint/2010/main" val="389170128"/>
              </p:ext>
            </p:extLst>
          </p:nvPr>
        </p:nvGraphicFramePr>
        <p:xfrm>
          <a:off x="14361171" y="16302425"/>
          <a:ext cx="11127263" cy="5183355"/>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333004555"/>
              </p:ext>
            </p:extLst>
          </p:nvPr>
        </p:nvGraphicFramePr>
        <p:xfrm>
          <a:off x="19169987" y="23507424"/>
          <a:ext cx="6318447" cy="2741172"/>
        </p:xfrm>
        <a:graphic>
          <a:graphicData uri="http://schemas.openxmlformats.org/drawingml/2006/table">
            <a:tbl>
              <a:tblPr>
                <a:tableStyleId>{5C22544A-7EE6-4342-B048-85BDC9FD1C3A}</a:tableStyleId>
              </a:tblPr>
              <a:tblGrid>
                <a:gridCol w="3140963"/>
                <a:gridCol w="1588742"/>
                <a:gridCol w="1588742"/>
              </a:tblGrid>
              <a:tr h="391596">
                <a:tc>
                  <a:txBody>
                    <a:bodyPr/>
                    <a:lstStyle/>
                    <a:p>
                      <a:pPr algn="ctr" fontAlgn="b"/>
                      <a:r>
                        <a:rPr lang="en-US" sz="2400" b="1" u="none" strike="noStrike" dirty="0">
                          <a:effectLst/>
                          <a:latin typeface="Times" charset="0"/>
                          <a:ea typeface="Times" charset="0"/>
                          <a:cs typeface="Times" charset="0"/>
                        </a:rPr>
                        <a:t>Do you treat the water? </a:t>
                      </a:r>
                      <a:endParaRPr lang="en-US" sz="2400" b="1" i="0" u="none" strike="noStrike" dirty="0">
                        <a:solidFill>
                          <a:srgbClr val="000000"/>
                        </a:solidFill>
                        <a:effectLst/>
                        <a:latin typeface="Times" charset="0"/>
                        <a:ea typeface="Times" charset="0"/>
                        <a:cs typeface="Times" charset="0"/>
                      </a:endParaRPr>
                    </a:p>
                  </a:txBody>
                  <a:tcPr marL="6350" marR="6350" marT="635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1">
                        <a:lumMod val="60000"/>
                        <a:lumOff val="40000"/>
                      </a:schemeClr>
                    </a:solidFill>
                  </a:tcPr>
                </a:tc>
                <a:tc>
                  <a:txBody>
                    <a:bodyPr/>
                    <a:lstStyle/>
                    <a:p>
                      <a:pPr algn="ctr" fontAlgn="b"/>
                      <a:r>
                        <a:rPr lang="en-US" sz="2400" b="1" u="none" strike="noStrike" dirty="0">
                          <a:effectLst/>
                          <a:latin typeface="Times" charset="0"/>
                          <a:ea typeface="Times" charset="0"/>
                          <a:cs typeface="Times" charset="0"/>
                        </a:rPr>
                        <a:t>Rural</a:t>
                      </a:r>
                      <a:endParaRPr lang="en-US" sz="2400" b="1" i="0" u="none" strike="noStrike" dirty="0">
                        <a:solidFill>
                          <a:srgbClr val="000000"/>
                        </a:solidFill>
                        <a:effectLst/>
                        <a:latin typeface="Times" charset="0"/>
                        <a:ea typeface="Times" charset="0"/>
                        <a:cs typeface="Times" charset="0"/>
                      </a:endParaRPr>
                    </a:p>
                  </a:txBody>
                  <a:tcPr marL="6350" marR="6350" marT="6350" marB="0" anchor="b">
                    <a:lnT w="12700" cap="flat" cmpd="sng" algn="ctr">
                      <a:solidFill>
                        <a:schemeClr val="tx1"/>
                      </a:solidFill>
                      <a:prstDash val="solid"/>
                      <a:round/>
                      <a:headEnd type="none" w="med" len="med"/>
                      <a:tailEnd type="none" w="med" len="med"/>
                    </a:lnT>
                    <a:solidFill>
                      <a:schemeClr val="accent1">
                        <a:lumMod val="60000"/>
                        <a:lumOff val="40000"/>
                      </a:schemeClr>
                    </a:solidFill>
                  </a:tcPr>
                </a:tc>
                <a:tc>
                  <a:txBody>
                    <a:bodyPr/>
                    <a:lstStyle/>
                    <a:p>
                      <a:pPr algn="ctr" fontAlgn="b"/>
                      <a:r>
                        <a:rPr lang="en-US" sz="2400" b="1" u="none" strike="noStrike" dirty="0">
                          <a:effectLst/>
                          <a:latin typeface="Times" charset="0"/>
                          <a:ea typeface="Times" charset="0"/>
                          <a:cs typeface="Times" charset="0"/>
                        </a:rPr>
                        <a:t>Urban</a:t>
                      </a:r>
                      <a:endParaRPr lang="en-US" sz="2400" b="1" i="0" u="none" strike="noStrike" dirty="0">
                        <a:solidFill>
                          <a:srgbClr val="000000"/>
                        </a:solidFill>
                        <a:effectLst/>
                        <a:latin typeface="Times" charset="0"/>
                        <a:ea typeface="Times" charset="0"/>
                        <a:cs typeface="Times" charset="0"/>
                      </a:endParaRPr>
                    </a:p>
                  </a:txBody>
                  <a:tcPr marL="6350" marR="6350" marT="635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60000"/>
                        <a:lumOff val="40000"/>
                      </a:schemeClr>
                    </a:solidFill>
                  </a:tcPr>
                </a:tc>
              </a:tr>
              <a:tr h="391596">
                <a:tc>
                  <a:txBody>
                    <a:bodyPr/>
                    <a:lstStyle/>
                    <a:p>
                      <a:pPr algn="ctr" fontAlgn="b"/>
                      <a:r>
                        <a:rPr lang="en-US" sz="2400" u="none" strike="noStrike" dirty="0">
                          <a:effectLst/>
                          <a:latin typeface="Times" charset="0"/>
                          <a:ea typeface="Times" charset="0"/>
                          <a:cs typeface="Times" charset="0"/>
                        </a:rPr>
                        <a:t>Yes</a:t>
                      </a:r>
                      <a:endParaRPr lang="en-US" sz="2400" b="0" i="0" u="none" strike="noStrike" dirty="0">
                        <a:solidFill>
                          <a:srgbClr val="000000"/>
                        </a:solidFill>
                        <a:effectLst/>
                        <a:latin typeface="Times" charset="0"/>
                        <a:ea typeface="Times" charset="0"/>
                        <a:cs typeface="Times"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ctr" fontAlgn="b"/>
                      <a:r>
                        <a:rPr lang="it-IT" sz="2400" u="none" strike="noStrike" dirty="0">
                          <a:effectLst/>
                          <a:latin typeface="Times" charset="0"/>
                          <a:ea typeface="Times" charset="0"/>
                          <a:cs typeface="Times" charset="0"/>
                        </a:rPr>
                        <a:t>84%</a:t>
                      </a:r>
                      <a:endParaRPr lang="it-IT" sz="2400" b="0" i="0" u="none" strike="noStrike" dirty="0">
                        <a:solidFill>
                          <a:srgbClr val="000000"/>
                        </a:solidFill>
                        <a:effectLst/>
                        <a:latin typeface="Times" charset="0"/>
                        <a:ea typeface="Times" charset="0"/>
                        <a:cs typeface="Times" charset="0"/>
                      </a:endParaRPr>
                    </a:p>
                  </a:txBody>
                  <a:tcPr marL="6350" marR="6350" marT="6350" marB="0" anchor="b">
                    <a:solidFill>
                      <a:schemeClr val="accent1">
                        <a:lumMod val="20000"/>
                        <a:lumOff val="80000"/>
                      </a:schemeClr>
                    </a:solidFill>
                  </a:tcPr>
                </a:tc>
                <a:tc>
                  <a:txBody>
                    <a:bodyPr/>
                    <a:lstStyle/>
                    <a:p>
                      <a:pPr algn="ctr" fontAlgn="b"/>
                      <a:r>
                        <a:rPr lang="it-IT" sz="2400" u="none" strike="noStrike" dirty="0">
                          <a:effectLst/>
                          <a:latin typeface="Times" charset="0"/>
                          <a:ea typeface="Times" charset="0"/>
                          <a:cs typeface="Times" charset="0"/>
                        </a:rPr>
                        <a:t>44%</a:t>
                      </a:r>
                      <a:endParaRPr lang="it-IT" sz="2400" b="0" i="0" u="none" strike="noStrike" dirty="0">
                        <a:solidFill>
                          <a:srgbClr val="000000"/>
                        </a:solidFill>
                        <a:effectLst/>
                        <a:latin typeface="Times" charset="0"/>
                        <a:ea typeface="Times" charset="0"/>
                        <a:cs typeface="Times"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20000"/>
                        <a:lumOff val="80000"/>
                      </a:schemeClr>
                    </a:solidFill>
                  </a:tcPr>
                </a:tc>
              </a:tr>
              <a:tr h="391596">
                <a:tc>
                  <a:txBody>
                    <a:bodyPr/>
                    <a:lstStyle/>
                    <a:p>
                      <a:pPr algn="ctr" fontAlgn="b"/>
                      <a:r>
                        <a:rPr lang="es-ES_tradnl" sz="2400" u="none" strike="noStrike" dirty="0">
                          <a:effectLst/>
                          <a:latin typeface="Times" charset="0"/>
                          <a:ea typeface="Times" charset="0"/>
                          <a:cs typeface="Times" charset="0"/>
                        </a:rPr>
                        <a:t>No </a:t>
                      </a:r>
                      <a:endParaRPr lang="es-ES_tradnl" sz="2400" b="0" i="0" u="none" strike="noStrike" dirty="0">
                        <a:solidFill>
                          <a:srgbClr val="000000"/>
                        </a:solidFill>
                        <a:effectLst/>
                        <a:latin typeface="Times" charset="0"/>
                        <a:ea typeface="Times" charset="0"/>
                        <a:cs typeface="Times"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ctr" fontAlgn="b"/>
                      <a:r>
                        <a:rPr lang="pt-BR" sz="2400" u="none" strike="noStrike" dirty="0">
                          <a:effectLst/>
                          <a:latin typeface="Times" charset="0"/>
                          <a:ea typeface="Times" charset="0"/>
                          <a:cs typeface="Times" charset="0"/>
                        </a:rPr>
                        <a:t>16%</a:t>
                      </a:r>
                      <a:endParaRPr lang="pt-BR" sz="2400" b="0" i="0" u="none" strike="noStrike" dirty="0">
                        <a:solidFill>
                          <a:srgbClr val="000000"/>
                        </a:solidFill>
                        <a:effectLst/>
                        <a:latin typeface="Times" charset="0"/>
                        <a:ea typeface="Times" charset="0"/>
                        <a:cs typeface="Times" charset="0"/>
                      </a:endParaRPr>
                    </a:p>
                  </a:txBody>
                  <a:tcPr marL="6350" marR="6350" marT="6350" marB="0" anchor="b">
                    <a:solidFill>
                      <a:schemeClr val="accent1">
                        <a:lumMod val="20000"/>
                        <a:lumOff val="80000"/>
                      </a:schemeClr>
                    </a:solidFill>
                  </a:tcPr>
                </a:tc>
                <a:tc>
                  <a:txBody>
                    <a:bodyPr/>
                    <a:lstStyle/>
                    <a:p>
                      <a:pPr algn="ctr" fontAlgn="b"/>
                      <a:r>
                        <a:rPr lang="pt-BR" sz="2400" u="none" strike="noStrike" dirty="0">
                          <a:effectLst/>
                          <a:latin typeface="Times" charset="0"/>
                          <a:ea typeface="Times" charset="0"/>
                          <a:cs typeface="Times" charset="0"/>
                        </a:rPr>
                        <a:t>56%</a:t>
                      </a:r>
                      <a:endParaRPr lang="pt-BR" sz="2400" b="0" i="0" u="none" strike="noStrike" dirty="0">
                        <a:solidFill>
                          <a:srgbClr val="000000"/>
                        </a:solidFill>
                        <a:effectLst/>
                        <a:latin typeface="Times" charset="0"/>
                        <a:ea typeface="Times" charset="0"/>
                        <a:cs typeface="Times"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20000"/>
                        <a:lumOff val="80000"/>
                      </a:schemeClr>
                    </a:solidFill>
                  </a:tcPr>
                </a:tc>
              </a:tr>
              <a:tr h="391596">
                <a:tc>
                  <a:txBody>
                    <a:bodyPr/>
                    <a:lstStyle/>
                    <a:p>
                      <a:pPr algn="ctr" fontAlgn="b"/>
                      <a:r>
                        <a:rPr lang="en-US" sz="2400" b="1" u="none" strike="noStrike" dirty="0">
                          <a:effectLst/>
                          <a:latin typeface="Times" charset="0"/>
                          <a:ea typeface="Times" charset="0"/>
                          <a:cs typeface="Times" charset="0"/>
                        </a:rPr>
                        <a:t>If yes, how? </a:t>
                      </a:r>
                      <a:endParaRPr lang="en-US" sz="2400" b="1" i="0" u="none" strike="noStrike" dirty="0">
                        <a:solidFill>
                          <a:srgbClr val="000000"/>
                        </a:solidFill>
                        <a:effectLst/>
                        <a:latin typeface="Times" charset="0"/>
                        <a:ea typeface="Times" charset="0"/>
                        <a:cs typeface="Times"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60000"/>
                        <a:lumOff val="40000"/>
                      </a:schemeClr>
                    </a:solidFill>
                  </a:tcPr>
                </a:tc>
                <a:tc>
                  <a:txBody>
                    <a:bodyPr/>
                    <a:lstStyle/>
                    <a:p>
                      <a:pPr algn="ctr" fontAlgn="b"/>
                      <a:r>
                        <a:rPr lang="en-US" sz="2400" b="1" u="none" strike="noStrike" dirty="0">
                          <a:effectLst/>
                          <a:latin typeface="Times" charset="0"/>
                          <a:ea typeface="Times" charset="0"/>
                          <a:cs typeface="Times" charset="0"/>
                        </a:rPr>
                        <a:t>Rural</a:t>
                      </a:r>
                      <a:endParaRPr lang="en-US" sz="2400" b="1" i="0" u="none" strike="noStrike" dirty="0">
                        <a:solidFill>
                          <a:srgbClr val="000000"/>
                        </a:solidFill>
                        <a:effectLst/>
                        <a:latin typeface="Times" charset="0"/>
                        <a:ea typeface="Times" charset="0"/>
                        <a:cs typeface="Times" charset="0"/>
                      </a:endParaRPr>
                    </a:p>
                  </a:txBody>
                  <a:tcPr marL="6350" marR="6350" marT="6350" marB="0" anchor="b">
                    <a:solidFill>
                      <a:schemeClr val="accent1">
                        <a:lumMod val="60000"/>
                        <a:lumOff val="40000"/>
                      </a:schemeClr>
                    </a:solidFill>
                  </a:tcPr>
                </a:tc>
                <a:tc>
                  <a:txBody>
                    <a:bodyPr/>
                    <a:lstStyle/>
                    <a:p>
                      <a:pPr algn="ctr" fontAlgn="b"/>
                      <a:r>
                        <a:rPr lang="en-US" sz="2400" b="1" u="none" strike="noStrike" dirty="0">
                          <a:effectLst/>
                          <a:latin typeface="Times" charset="0"/>
                          <a:ea typeface="Times" charset="0"/>
                          <a:cs typeface="Times" charset="0"/>
                        </a:rPr>
                        <a:t>Urban</a:t>
                      </a:r>
                      <a:endParaRPr lang="en-US" sz="2400" b="1" i="0" u="none" strike="noStrike" dirty="0">
                        <a:solidFill>
                          <a:srgbClr val="000000"/>
                        </a:solidFill>
                        <a:effectLst/>
                        <a:latin typeface="Times" charset="0"/>
                        <a:ea typeface="Times" charset="0"/>
                        <a:cs typeface="Times"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60000"/>
                        <a:lumOff val="40000"/>
                      </a:schemeClr>
                    </a:solidFill>
                  </a:tcPr>
                </a:tc>
              </a:tr>
              <a:tr h="391596">
                <a:tc>
                  <a:txBody>
                    <a:bodyPr/>
                    <a:lstStyle/>
                    <a:p>
                      <a:pPr algn="ctr" fontAlgn="b"/>
                      <a:r>
                        <a:rPr lang="en-US" sz="2400" u="none" strike="noStrike" dirty="0">
                          <a:effectLst/>
                          <a:latin typeface="Times" charset="0"/>
                          <a:ea typeface="Times" charset="0"/>
                          <a:cs typeface="Times" charset="0"/>
                        </a:rPr>
                        <a:t>Chemicals</a:t>
                      </a:r>
                      <a:endParaRPr lang="en-US" sz="2400" b="0" i="0" u="none" strike="noStrike" dirty="0">
                        <a:solidFill>
                          <a:srgbClr val="000000"/>
                        </a:solidFill>
                        <a:effectLst/>
                        <a:latin typeface="Times" charset="0"/>
                        <a:ea typeface="Times" charset="0"/>
                        <a:cs typeface="Times"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ctr" fontAlgn="b"/>
                      <a:r>
                        <a:rPr lang="pt-BR" sz="2400" u="none" strike="noStrike" dirty="0">
                          <a:effectLst/>
                          <a:latin typeface="Times" charset="0"/>
                          <a:ea typeface="Times" charset="0"/>
                          <a:cs typeface="Times" charset="0"/>
                        </a:rPr>
                        <a:t>69%</a:t>
                      </a:r>
                      <a:endParaRPr lang="pt-BR" sz="2400" b="0" i="0" u="none" strike="noStrike" dirty="0">
                        <a:solidFill>
                          <a:srgbClr val="000000"/>
                        </a:solidFill>
                        <a:effectLst/>
                        <a:latin typeface="Times" charset="0"/>
                        <a:ea typeface="Times" charset="0"/>
                        <a:cs typeface="Times" charset="0"/>
                      </a:endParaRPr>
                    </a:p>
                  </a:txBody>
                  <a:tcPr marL="6350" marR="6350" marT="6350" marB="0" anchor="b">
                    <a:solidFill>
                      <a:schemeClr val="accent1">
                        <a:lumMod val="20000"/>
                        <a:lumOff val="80000"/>
                      </a:schemeClr>
                    </a:solidFill>
                  </a:tcPr>
                </a:tc>
                <a:tc>
                  <a:txBody>
                    <a:bodyPr/>
                    <a:lstStyle/>
                    <a:p>
                      <a:pPr algn="ctr" fontAlgn="b"/>
                      <a:r>
                        <a:rPr lang="is-IS" sz="2400" u="none" strike="noStrike" dirty="0">
                          <a:effectLst/>
                          <a:latin typeface="Times" charset="0"/>
                          <a:ea typeface="Times" charset="0"/>
                          <a:cs typeface="Times" charset="0"/>
                        </a:rPr>
                        <a:t>20%</a:t>
                      </a:r>
                      <a:endParaRPr lang="is-IS" sz="2400" b="0" i="0" u="none" strike="noStrike" dirty="0">
                        <a:solidFill>
                          <a:srgbClr val="000000"/>
                        </a:solidFill>
                        <a:effectLst/>
                        <a:latin typeface="Times" charset="0"/>
                        <a:ea typeface="Times" charset="0"/>
                        <a:cs typeface="Times"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20000"/>
                        <a:lumOff val="80000"/>
                      </a:schemeClr>
                    </a:solidFill>
                  </a:tcPr>
                </a:tc>
              </a:tr>
              <a:tr h="391596">
                <a:tc>
                  <a:txBody>
                    <a:bodyPr/>
                    <a:lstStyle/>
                    <a:p>
                      <a:pPr algn="ctr" fontAlgn="b"/>
                      <a:r>
                        <a:rPr lang="en-US" sz="2400" u="none" strike="noStrike" dirty="0">
                          <a:effectLst/>
                          <a:latin typeface="Times" charset="0"/>
                          <a:ea typeface="Times" charset="0"/>
                          <a:cs typeface="Times" charset="0"/>
                        </a:rPr>
                        <a:t>Boil</a:t>
                      </a:r>
                      <a:endParaRPr lang="en-US" sz="2400" b="0" i="0" u="none" strike="noStrike" dirty="0">
                        <a:solidFill>
                          <a:srgbClr val="000000"/>
                        </a:solidFill>
                        <a:effectLst/>
                        <a:latin typeface="Times" charset="0"/>
                        <a:ea typeface="Times" charset="0"/>
                        <a:cs typeface="Times"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algn="ctr" fontAlgn="b"/>
                      <a:r>
                        <a:rPr lang="is-IS" sz="2400" u="none" strike="noStrike">
                          <a:effectLst/>
                          <a:latin typeface="Times" charset="0"/>
                          <a:ea typeface="Times" charset="0"/>
                          <a:cs typeface="Times" charset="0"/>
                        </a:rPr>
                        <a:t>23%</a:t>
                      </a:r>
                      <a:endParaRPr lang="is-IS" sz="2400" b="0" i="0" u="none" strike="noStrike">
                        <a:solidFill>
                          <a:srgbClr val="000000"/>
                        </a:solidFill>
                        <a:effectLst/>
                        <a:latin typeface="Times" charset="0"/>
                        <a:ea typeface="Times" charset="0"/>
                        <a:cs typeface="Times" charset="0"/>
                      </a:endParaRPr>
                    </a:p>
                  </a:txBody>
                  <a:tcPr marL="6350" marR="6350" marT="6350" marB="0" anchor="b">
                    <a:solidFill>
                      <a:schemeClr val="accent1">
                        <a:lumMod val="20000"/>
                        <a:lumOff val="80000"/>
                      </a:schemeClr>
                    </a:solidFill>
                  </a:tcPr>
                </a:tc>
                <a:tc>
                  <a:txBody>
                    <a:bodyPr/>
                    <a:lstStyle/>
                    <a:p>
                      <a:pPr algn="ctr" fontAlgn="b"/>
                      <a:r>
                        <a:rPr lang="is-IS" sz="2400" u="none" strike="noStrike">
                          <a:effectLst/>
                          <a:latin typeface="Times" charset="0"/>
                          <a:ea typeface="Times" charset="0"/>
                          <a:cs typeface="Times" charset="0"/>
                        </a:rPr>
                        <a:t>66%</a:t>
                      </a:r>
                      <a:endParaRPr lang="is-IS" sz="2400" b="0" i="0" u="none" strike="noStrike">
                        <a:solidFill>
                          <a:srgbClr val="000000"/>
                        </a:solidFill>
                        <a:effectLst/>
                        <a:latin typeface="Times" charset="0"/>
                        <a:ea typeface="Times" charset="0"/>
                        <a:cs typeface="Times"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20000"/>
                        <a:lumOff val="80000"/>
                      </a:schemeClr>
                    </a:solidFill>
                  </a:tcPr>
                </a:tc>
              </a:tr>
              <a:tr h="391596">
                <a:tc>
                  <a:txBody>
                    <a:bodyPr/>
                    <a:lstStyle/>
                    <a:p>
                      <a:pPr algn="ctr" fontAlgn="b"/>
                      <a:r>
                        <a:rPr lang="en-US" sz="2400" u="none" strike="noStrike" dirty="0">
                          <a:effectLst/>
                          <a:latin typeface="Times" charset="0"/>
                          <a:ea typeface="Times" charset="0"/>
                          <a:cs typeface="Times" charset="0"/>
                        </a:rPr>
                        <a:t>Filter</a:t>
                      </a:r>
                      <a:endParaRPr lang="en-US" sz="2400" b="0" i="0" u="none" strike="noStrike" dirty="0">
                        <a:solidFill>
                          <a:srgbClr val="000000"/>
                        </a:solidFill>
                        <a:effectLst/>
                        <a:latin typeface="Times" charset="0"/>
                        <a:ea typeface="Times" charset="0"/>
                        <a:cs typeface="Times" charset="0"/>
                      </a:endParaRPr>
                    </a:p>
                  </a:txBody>
                  <a:tcPr marL="6350" marR="6350" marT="635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pt-BR" sz="2400" u="none" strike="noStrike" dirty="0">
                          <a:effectLst/>
                          <a:latin typeface="Times" charset="0"/>
                          <a:ea typeface="Times" charset="0"/>
                          <a:cs typeface="Times" charset="0"/>
                        </a:rPr>
                        <a:t>8%</a:t>
                      </a:r>
                      <a:endParaRPr lang="pt-BR" sz="2400" b="0" i="0" u="none" strike="noStrike" dirty="0">
                        <a:solidFill>
                          <a:srgbClr val="000000"/>
                        </a:solidFill>
                        <a:effectLst/>
                        <a:latin typeface="Times" charset="0"/>
                        <a:ea typeface="Times" charset="0"/>
                        <a:cs typeface="Times" charset="0"/>
                      </a:endParaRPr>
                    </a:p>
                  </a:txBody>
                  <a:tcPr marL="6350" marR="6350" marT="6350" marB="0" anchor="b">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it-IT" sz="2400" u="none" strike="noStrike" dirty="0">
                          <a:effectLst/>
                          <a:latin typeface="Times" charset="0"/>
                          <a:ea typeface="Times" charset="0"/>
                          <a:cs typeface="Times" charset="0"/>
                        </a:rPr>
                        <a:t>14%</a:t>
                      </a:r>
                      <a:endParaRPr lang="it-IT" sz="2400" b="0" i="0" u="none" strike="noStrike" dirty="0">
                        <a:solidFill>
                          <a:srgbClr val="000000"/>
                        </a:solidFill>
                        <a:effectLst/>
                        <a:latin typeface="Times" charset="0"/>
                        <a:ea typeface="Times" charset="0"/>
                        <a:cs typeface="Times"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cxnSp>
        <p:nvCxnSpPr>
          <p:cNvPr id="26" name="Straight Connector 25"/>
          <p:cNvCxnSpPr/>
          <p:nvPr/>
        </p:nvCxnSpPr>
        <p:spPr>
          <a:xfrm>
            <a:off x="1964945" y="5911068"/>
            <a:ext cx="35947443" cy="83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9" name="Chart 58"/>
          <p:cNvGraphicFramePr>
            <a:graphicFrameLocks/>
          </p:cNvGraphicFramePr>
          <p:nvPr>
            <p:extLst>
              <p:ext uri="{D42A27DB-BD31-4B8C-83A1-F6EECF244321}">
                <p14:modId xmlns:p14="http://schemas.microsoft.com/office/powerpoint/2010/main" val="389170128"/>
              </p:ext>
            </p:extLst>
          </p:nvPr>
        </p:nvGraphicFramePr>
        <p:xfrm>
          <a:off x="26353760" y="9208253"/>
          <a:ext cx="5814363" cy="3656448"/>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60" name="Chart 59"/>
          <p:cNvGraphicFramePr>
            <a:graphicFrameLocks/>
          </p:cNvGraphicFramePr>
          <p:nvPr>
            <p:extLst>
              <p:ext uri="{D42A27DB-BD31-4B8C-83A1-F6EECF244321}">
                <p14:modId xmlns:p14="http://schemas.microsoft.com/office/powerpoint/2010/main" val="389170128"/>
              </p:ext>
            </p:extLst>
          </p:nvPr>
        </p:nvGraphicFramePr>
        <p:xfrm>
          <a:off x="32078126" y="9200819"/>
          <a:ext cx="5814363" cy="3657151"/>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61" name="Chart 60"/>
          <p:cNvGraphicFramePr>
            <a:graphicFrameLocks/>
          </p:cNvGraphicFramePr>
          <p:nvPr>
            <p:extLst>
              <p:ext uri="{D42A27DB-BD31-4B8C-83A1-F6EECF244321}">
                <p14:modId xmlns:p14="http://schemas.microsoft.com/office/powerpoint/2010/main" val="389170128"/>
              </p:ext>
            </p:extLst>
          </p:nvPr>
        </p:nvGraphicFramePr>
        <p:xfrm>
          <a:off x="26388119" y="12817251"/>
          <a:ext cx="5782043" cy="3641802"/>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62" name="Chart 61"/>
          <p:cNvGraphicFramePr>
            <a:graphicFrameLocks/>
          </p:cNvGraphicFramePr>
          <p:nvPr>
            <p:extLst>
              <p:ext uri="{D42A27DB-BD31-4B8C-83A1-F6EECF244321}">
                <p14:modId xmlns:p14="http://schemas.microsoft.com/office/powerpoint/2010/main" val="389170128"/>
              </p:ext>
            </p:extLst>
          </p:nvPr>
        </p:nvGraphicFramePr>
        <p:xfrm>
          <a:off x="32093945" y="12817616"/>
          <a:ext cx="5814363" cy="3641437"/>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9" name="Table 28"/>
          <p:cNvGraphicFramePr>
            <a:graphicFrameLocks noGrp="1"/>
          </p:cNvGraphicFramePr>
          <p:nvPr>
            <p:extLst>
              <p:ext uri="{D42A27DB-BD31-4B8C-83A1-F6EECF244321}">
                <p14:modId xmlns:p14="http://schemas.microsoft.com/office/powerpoint/2010/main" val="1333004555"/>
              </p:ext>
            </p:extLst>
          </p:nvPr>
        </p:nvGraphicFramePr>
        <p:xfrm>
          <a:off x="2021887" y="19529944"/>
          <a:ext cx="11439600" cy="12018082"/>
        </p:xfrm>
        <a:graphic>
          <a:graphicData uri="http://schemas.openxmlformats.org/drawingml/2006/table">
            <a:tbl>
              <a:tblPr>
                <a:tableStyleId>{5C22544A-7EE6-4342-B048-85BDC9FD1C3A}</a:tableStyleId>
              </a:tblPr>
              <a:tblGrid>
                <a:gridCol w="3840491"/>
                <a:gridCol w="3524797"/>
                <a:gridCol w="4074312"/>
              </a:tblGrid>
              <a:tr h="353473">
                <a:tc>
                  <a:txBody>
                    <a:bodyPr/>
                    <a:lstStyle/>
                    <a:p>
                      <a:pPr algn="ctr" fontAlgn="b"/>
                      <a:r>
                        <a:rPr lang="en-US" sz="2200" u="none" strike="noStrike">
                          <a:effectLst/>
                          <a:latin typeface="Times New Roman" charset="0"/>
                          <a:ea typeface="Times New Roman" charset="0"/>
                          <a:cs typeface="Times New Roman" charset="0"/>
                        </a:rPr>
                        <a:t>Total Respondents</a:t>
                      </a:r>
                      <a:endParaRPr lang="en-US" sz="2200" b="1" i="0" u="none" strike="noStrike">
                        <a:solidFill>
                          <a:srgbClr val="000000"/>
                        </a:solidFill>
                        <a:effectLst/>
                        <a:latin typeface="Times New Roman" charset="0"/>
                        <a:ea typeface="Times New Roman" charset="0"/>
                        <a:cs typeface="Times New Roman" charset="0"/>
                      </a:endParaRPr>
                    </a:p>
                  </a:txBody>
                  <a:tcPr marL="6350" marR="6350" marT="635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b"/>
                      <a:r>
                        <a:rPr lang="is-IS" sz="2200" u="none" strike="noStrike" dirty="0">
                          <a:effectLst/>
                          <a:latin typeface="Times New Roman" charset="0"/>
                          <a:ea typeface="Times New Roman" charset="0"/>
                          <a:cs typeface="Times New Roman" charset="0"/>
                        </a:rPr>
                        <a:t>Rural (n = 56)</a:t>
                      </a:r>
                      <a:endParaRPr lang="is-IS" sz="2200" b="1" i="0" u="none" strike="noStrike" dirty="0">
                        <a:solidFill>
                          <a:srgbClr val="000000"/>
                        </a:solidFill>
                        <a:effectLst/>
                        <a:latin typeface="Times New Roman" charset="0"/>
                        <a:ea typeface="Times New Roman" charset="0"/>
                        <a:cs typeface="Times New Roman" charset="0"/>
                      </a:endParaRPr>
                    </a:p>
                  </a:txBody>
                  <a:tcPr marL="6350" marR="6350" marT="6350" marB="0" anchor="b">
                    <a:lnT w="12700" cap="flat" cmpd="sng" algn="ctr">
                      <a:solidFill>
                        <a:schemeClr val="tx1"/>
                      </a:solidFill>
                      <a:prstDash val="solid"/>
                      <a:round/>
                      <a:headEnd type="none" w="med" len="med"/>
                      <a:tailEnd type="none" w="med" len="med"/>
                    </a:lnT>
                  </a:tcPr>
                </a:tc>
                <a:tc>
                  <a:txBody>
                    <a:bodyPr/>
                    <a:lstStyle/>
                    <a:p>
                      <a:pPr algn="ctr" fontAlgn="b"/>
                      <a:r>
                        <a:rPr lang="hu-HU" sz="2200" u="none" strike="noStrike">
                          <a:effectLst/>
                          <a:latin typeface="Times New Roman" charset="0"/>
                          <a:ea typeface="Times New Roman" charset="0"/>
                          <a:cs typeface="Times New Roman" charset="0"/>
                        </a:rPr>
                        <a:t>Urban (n = 76)</a:t>
                      </a:r>
                      <a:endParaRPr lang="hu-HU" sz="2200" b="1"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53473">
                <a:tc>
                  <a:txBody>
                    <a:bodyPr/>
                    <a:lstStyle/>
                    <a:p>
                      <a:pPr algn="l" fontAlgn="b"/>
                      <a:r>
                        <a:rPr lang="en-US" sz="2200" b="1" u="none" strike="noStrike" dirty="0" smtClean="0">
                          <a:effectLst/>
                          <a:latin typeface="Times New Roman" charset="0"/>
                          <a:ea typeface="Times New Roman" charset="0"/>
                          <a:cs typeface="Times New Roman" charset="0"/>
                        </a:rPr>
                        <a:t> Age </a:t>
                      </a:r>
                      <a:r>
                        <a:rPr lang="en-US" sz="2200" b="1" u="none" strike="noStrike" dirty="0">
                          <a:effectLst/>
                          <a:latin typeface="Times New Roman" charset="0"/>
                          <a:ea typeface="Times New Roman" charset="0"/>
                          <a:cs typeface="Times New Roman" charset="0"/>
                        </a:rPr>
                        <a:t>(years) </a:t>
                      </a:r>
                      <a:endParaRPr lang="en-US" sz="2200" b="1" i="0" u="none" strike="noStrike" dirty="0">
                        <a:solidFill>
                          <a:srgbClr val="000000"/>
                        </a:solidFill>
                        <a:effectLst/>
                        <a:latin typeface="Times New Roman" charset="0"/>
                        <a:ea typeface="Times New Roman" charset="0"/>
                        <a:cs typeface="Times New Roman"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60000"/>
                        <a:lumOff val="40000"/>
                      </a:schemeClr>
                    </a:solidFill>
                  </a:tcPr>
                </a:tc>
                <a:tc>
                  <a:txBody>
                    <a:bodyPr/>
                    <a:lstStyle/>
                    <a:p>
                      <a:pPr algn="ctr" fontAlgn="b"/>
                      <a:r>
                        <a:rPr lang="hr-HR" sz="2200" u="none" strike="noStrike" dirty="0" err="1">
                          <a:effectLst/>
                          <a:latin typeface="Times New Roman" charset="0"/>
                          <a:ea typeface="Times New Roman" charset="0"/>
                          <a:cs typeface="Times New Roman" charset="0"/>
                        </a:rPr>
                        <a:t>Avg</a:t>
                      </a:r>
                      <a:r>
                        <a:rPr lang="hr-HR" sz="2200" u="none" strike="noStrike" dirty="0">
                          <a:effectLst/>
                          <a:latin typeface="Times New Roman" charset="0"/>
                          <a:ea typeface="Times New Roman" charset="0"/>
                          <a:cs typeface="Times New Roman" charset="0"/>
                        </a:rPr>
                        <a:t> = 30, SD = 7.5</a:t>
                      </a:r>
                      <a:endParaRPr lang="hr-H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solidFill>
                      <a:schemeClr val="accent1">
                        <a:lumMod val="60000"/>
                        <a:lumOff val="40000"/>
                      </a:schemeClr>
                    </a:solidFill>
                  </a:tcPr>
                </a:tc>
                <a:tc>
                  <a:txBody>
                    <a:bodyPr/>
                    <a:lstStyle/>
                    <a:p>
                      <a:pPr algn="ctr" fontAlgn="b"/>
                      <a:r>
                        <a:rPr lang="hr-HR" sz="2200" u="none" strike="noStrike" dirty="0" err="1">
                          <a:effectLst/>
                          <a:latin typeface="Times New Roman" charset="0"/>
                          <a:ea typeface="Times New Roman" charset="0"/>
                          <a:cs typeface="Times New Roman" charset="0"/>
                        </a:rPr>
                        <a:t>Avg</a:t>
                      </a:r>
                      <a:r>
                        <a:rPr lang="hr-HR" sz="2200" u="none" strike="noStrike" dirty="0">
                          <a:effectLst/>
                          <a:latin typeface="Times New Roman" charset="0"/>
                          <a:ea typeface="Times New Roman" charset="0"/>
                          <a:cs typeface="Times New Roman" charset="0"/>
                        </a:rPr>
                        <a:t> = 26.6 SD = 6.4</a:t>
                      </a:r>
                      <a:endParaRPr lang="hr-H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60000"/>
                        <a:lumOff val="40000"/>
                      </a:schemeClr>
                    </a:solidFill>
                  </a:tcPr>
                </a:tc>
              </a:tr>
              <a:tr h="353473">
                <a:tc>
                  <a:txBody>
                    <a:bodyPr/>
                    <a:lstStyle/>
                    <a:p>
                      <a:pPr algn="l" fontAlgn="b"/>
                      <a:r>
                        <a:rPr lang="fi-FI" sz="2200" u="none" strike="noStrike" dirty="0">
                          <a:effectLst/>
                          <a:latin typeface="Times New Roman" charset="0"/>
                          <a:ea typeface="Times New Roman" charset="0"/>
                          <a:cs typeface="Times New Roman" charset="0"/>
                        </a:rPr>
                        <a:t>18-28</a:t>
                      </a:r>
                      <a:endParaRPr lang="fi-FI"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pt-BR" sz="2200" u="none" strike="noStrike">
                          <a:effectLst/>
                          <a:latin typeface="Times New Roman" charset="0"/>
                          <a:ea typeface="Times New Roman" charset="0"/>
                          <a:cs typeface="Times New Roman" charset="0"/>
                        </a:rPr>
                        <a:t>42.59%</a:t>
                      </a:r>
                      <a:endParaRPr lang="pt-B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65.8%</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uk-UA" sz="2200" u="none" strike="noStrike" dirty="0">
                          <a:effectLst/>
                          <a:latin typeface="Times New Roman" charset="0"/>
                          <a:ea typeface="Times New Roman" charset="0"/>
                          <a:cs typeface="Times New Roman" charset="0"/>
                        </a:rPr>
                        <a:t>29-39</a:t>
                      </a:r>
                      <a:endParaRPr lang="uk-UA"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pt-BR" sz="2200" u="none" strike="noStrike">
                          <a:effectLst/>
                          <a:latin typeface="Times New Roman" charset="0"/>
                          <a:ea typeface="Times New Roman" charset="0"/>
                          <a:cs typeface="Times New Roman" charset="0"/>
                        </a:rPr>
                        <a:t>46.30%</a:t>
                      </a:r>
                      <a:endParaRPr lang="pt-B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pt-BR" sz="2200" u="none" strike="noStrike" dirty="0">
                          <a:effectLst/>
                          <a:latin typeface="Times New Roman" charset="0"/>
                          <a:ea typeface="Times New Roman" charset="0"/>
                          <a:cs typeface="Times New Roman" charset="0"/>
                        </a:rPr>
                        <a:t>30.3%</a:t>
                      </a:r>
                      <a:endParaRPr lang="pt-B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cs-CZ" sz="2200" u="none" strike="noStrike" dirty="0">
                          <a:effectLst/>
                          <a:latin typeface="Times New Roman" charset="0"/>
                          <a:ea typeface="Times New Roman" charset="0"/>
                          <a:cs typeface="Times New Roman" charset="0"/>
                        </a:rPr>
                        <a:t>40-49</a:t>
                      </a:r>
                      <a:endParaRPr lang="cs-CZ"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pt-BR" sz="2200" u="none" strike="noStrike">
                          <a:effectLst/>
                          <a:latin typeface="Times New Roman" charset="0"/>
                          <a:ea typeface="Times New Roman" charset="0"/>
                          <a:cs typeface="Times New Roman" charset="0"/>
                        </a:rPr>
                        <a:t>0.07%</a:t>
                      </a:r>
                      <a:endParaRPr lang="pt-B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3.9%</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b="1" u="none" strike="noStrike" dirty="0" smtClean="0">
                          <a:effectLst/>
                          <a:latin typeface="Times New Roman" charset="0"/>
                          <a:ea typeface="Times New Roman" charset="0"/>
                          <a:cs typeface="Times New Roman" charset="0"/>
                        </a:rPr>
                        <a:t> Number </a:t>
                      </a:r>
                      <a:r>
                        <a:rPr lang="en-US" sz="2200" b="1" u="none" strike="noStrike" dirty="0">
                          <a:effectLst/>
                          <a:latin typeface="Times New Roman" charset="0"/>
                          <a:ea typeface="Times New Roman" charset="0"/>
                          <a:cs typeface="Times New Roman" charset="0"/>
                        </a:rPr>
                        <a:t>of Children</a:t>
                      </a:r>
                      <a:endParaRPr lang="en-US" sz="2200" b="1" i="0" u="none" strike="noStrike" dirty="0">
                        <a:solidFill>
                          <a:srgbClr val="000000"/>
                        </a:solidFill>
                        <a:effectLst/>
                        <a:latin typeface="Times New Roman" charset="0"/>
                        <a:ea typeface="Times New Roman" charset="0"/>
                        <a:cs typeface="Times New Roman"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60000"/>
                        <a:lumOff val="40000"/>
                      </a:schemeClr>
                    </a:solidFill>
                  </a:tcPr>
                </a:tc>
                <a:tc>
                  <a:txBody>
                    <a:bodyPr/>
                    <a:lstStyle/>
                    <a:p>
                      <a:pPr algn="ctr" fontAlgn="b"/>
                      <a:r>
                        <a:rPr lang="nb-NO" sz="2200" u="none" strike="noStrike">
                          <a:effectLst/>
                          <a:latin typeface="Times New Roman" charset="0"/>
                          <a:ea typeface="Times New Roman" charset="0"/>
                          <a:cs typeface="Times New Roman" charset="0"/>
                        </a:rPr>
                        <a:t>Avg = 2.43, SD = 1.4</a:t>
                      </a:r>
                      <a:endParaRPr lang="nb-NO" sz="2200" b="0" i="0" u="none" strike="noStrike">
                        <a:solidFill>
                          <a:srgbClr val="000000"/>
                        </a:solidFill>
                        <a:effectLst/>
                        <a:latin typeface="Times New Roman" charset="0"/>
                        <a:ea typeface="Times New Roman" charset="0"/>
                        <a:cs typeface="Times New Roman" charset="0"/>
                      </a:endParaRPr>
                    </a:p>
                  </a:txBody>
                  <a:tcPr marL="6350" marR="6350" marT="6350" marB="0" anchor="b">
                    <a:solidFill>
                      <a:schemeClr val="accent1">
                        <a:lumMod val="60000"/>
                        <a:lumOff val="40000"/>
                      </a:schemeClr>
                    </a:solidFill>
                  </a:tcPr>
                </a:tc>
                <a:tc>
                  <a:txBody>
                    <a:bodyPr/>
                    <a:lstStyle/>
                    <a:p>
                      <a:pPr algn="ctr" fontAlgn="b"/>
                      <a:r>
                        <a:rPr lang="nb-NO" sz="2200" u="none" strike="noStrike" dirty="0" err="1">
                          <a:effectLst/>
                          <a:latin typeface="Times New Roman" charset="0"/>
                          <a:ea typeface="Times New Roman" charset="0"/>
                          <a:cs typeface="Times New Roman" charset="0"/>
                        </a:rPr>
                        <a:t>Avg</a:t>
                      </a:r>
                      <a:r>
                        <a:rPr lang="nb-NO" sz="2200" u="none" strike="noStrike" dirty="0">
                          <a:effectLst/>
                          <a:latin typeface="Times New Roman" charset="0"/>
                          <a:ea typeface="Times New Roman" charset="0"/>
                          <a:cs typeface="Times New Roman" charset="0"/>
                        </a:rPr>
                        <a:t> = 2.1, SD = 1.2</a:t>
                      </a:r>
                      <a:endParaRPr lang="nb-NO"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60000"/>
                        <a:lumOff val="40000"/>
                      </a:schemeClr>
                    </a:solidFill>
                  </a:tcPr>
                </a:tc>
              </a:tr>
              <a:tr h="353473">
                <a:tc>
                  <a:txBody>
                    <a:bodyPr/>
                    <a:lstStyle/>
                    <a:p>
                      <a:pPr algn="l" fontAlgn="b"/>
                      <a:r>
                        <a:rPr lang="bg-BG" sz="2200" u="none" strike="noStrike" dirty="0">
                          <a:effectLst/>
                          <a:latin typeface="Times New Roman" charset="0"/>
                          <a:ea typeface="Times New Roman" charset="0"/>
                          <a:cs typeface="Times New Roman" charset="0"/>
                        </a:rPr>
                        <a:t>1-3</a:t>
                      </a:r>
                      <a:endParaRPr lang="bg-BG"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80.4%</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pt-BR" sz="2200" u="none" strike="noStrike" dirty="0">
                          <a:effectLst/>
                          <a:latin typeface="Times New Roman" charset="0"/>
                          <a:ea typeface="Times New Roman" charset="0"/>
                          <a:cs typeface="Times New Roman" charset="0"/>
                        </a:rPr>
                        <a:t>90.8%</a:t>
                      </a:r>
                      <a:endParaRPr lang="pt-B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uk-UA" sz="2200" u="none" strike="noStrike" dirty="0">
                          <a:effectLst/>
                          <a:latin typeface="Times New Roman" charset="0"/>
                          <a:ea typeface="Times New Roman" charset="0"/>
                          <a:cs typeface="Times New Roman" charset="0"/>
                        </a:rPr>
                        <a:t>4-6</a:t>
                      </a:r>
                      <a:endParaRPr lang="uk-UA"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pt-BR" sz="2200" u="none" strike="noStrike">
                          <a:effectLst/>
                          <a:latin typeface="Times New Roman" charset="0"/>
                          <a:ea typeface="Times New Roman" charset="0"/>
                          <a:cs typeface="Times New Roman" charset="0"/>
                        </a:rPr>
                        <a:t>17.9%</a:t>
                      </a:r>
                      <a:endParaRPr lang="pt-B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pt-BR" sz="2200" u="none" strike="noStrike">
                          <a:effectLst/>
                          <a:latin typeface="Times New Roman" charset="0"/>
                          <a:ea typeface="Times New Roman" charset="0"/>
                          <a:cs typeface="Times New Roman" charset="0"/>
                        </a:rPr>
                        <a:t>7.9%</a:t>
                      </a:r>
                      <a:endParaRPr lang="pt-B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dirty="0">
                          <a:effectLst/>
                          <a:latin typeface="Times New Roman" charset="0"/>
                          <a:ea typeface="Times New Roman" charset="0"/>
                          <a:cs typeface="Times New Roman" charset="0"/>
                        </a:rPr>
                        <a:t>&gt; 7</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1.8%</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dirty="0">
                          <a:effectLst/>
                          <a:latin typeface="Times New Roman" charset="0"/>
                          <a:ea typeface="Times New Roman" charset="0"/>
                          <a:cs typeface="Times New Roman" charset="0"/>
                        </a:rPr>
                        <a:t>1.3%</a:t>
                      </a:r>
                      <a:endParaRPr lang="hr-H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b="1" u="none" strike="noStrike" dirty="0" smtClean="0">
                          <a:effectLst/>
                          <a:latin typeface="Times New Roman" charset="0"/>
                          <a:ea typeface="Times New Roman" charset="0"/>
                          <a:cs typeface="Times New Roman" charset="0"/>
                        </a:rPr>
                        <a:t> Age </a:t>
                      </a:r>
                      <a:r>
                        <a:rPr lang="en-US" sz="2200" b="1" u="none" strike="noStrike" dirty="0">
                          <a:effectLst/>
                          <a:latin typeface="Times New Roman" charset="0"/>
                          <a:ea typeface="Times New Roman" charset="0"/>
                          <a:cs typeface="Times New Roman" charset="0"/>
                        </a:rPr>
                        <a:t>of Child with Diarrhea</a:t>
                      </a:r>
                      <a:endParaRPr lang="en-US" sz="2200" b="1" i="0" u="none" strike="noStrike" dirty="0">
                        <a:solidFill>
                          <a:srgbClr val="000000"/>
                        </a:solidFill>
                        <a:effectLst/>
                        <a:latin typeface="Times New Roman" charset="0"/>
                        <a:ea typeface="Times New Roman" charset="0"/>
                        <a:cs typeface="Times New Roman"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60000"/>
                        <a:lumOff val="40000"/>
                      </a:schemeClr>
                    </a:solidFill>
                  </a:tcPr>
                </a:tc>
                <a:tc>
                  <a:txBody>
                    <a:bodyPr/>
                    <a:lstStyle/>
                    <a:p>
                      <a:pPr algn="ctr" fontAlgn="b"/>
                      <a:r>
                        <a:rPr lang="hr-HR" sz="2200" u="none" strike="noStrike">
                          <a:effectLst/>
                          <a:latin typeface="Times New Roman" charset="0"/>
                          <a:ea typeface="Times New Roman" charset="0"/>
                          <a:cs typeface="Times New Roman" charset="0"/>
                        </a:rPr>
                        <a:t>Avg = 2.7 SD 1.3</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solidFill>
                      <a:schemeClr val="accent1">
                        <a:lumMod val="60000"/>
                        <a:lumOff val="40000"/>
                      </a:schemeClr>
                    </a:solidFill>
                  </a:tcPr>
                </a:tc>
                <a:tc>
                  <a:txBody>
                    <a:bodyPr/>
                    <a:lstStyle/>
                    <a:p>
                      <a:pPr algn="ctr" fontAlgn="b"/>
                      <a:r>
                        <a:rPr lang="ro-RO" sz="2200" u="none" strike="noStrike" dirty="0" err="1">
                          <a:effectLst/>
                          <a:latin typeface="Times New Roman" charset="0"/>
                          <a:ea typeface="Times New Roman" charset="0"/>
                          <a:cs typeface="Times New Roman" charset="0"/>
                        </a:rPr>
                        <a:t>Avg</a:t>
                      </a:r>
                      <a:r>
                        <a:rPr lang="ro-RO" sz="2200" u="none" strike="noStrike" dirty="0">
                          <a:effectLst/>
                          <a:latin typeface="Times New Roman" charset="0"/>
                          <a:ea typeface="Times New Roman" charset="0"/>
                          <a:cs typeface="Times New Roman" charset="0"/>
                        </a:rPr>
                        <a:t> = 2.1,  SD 1.4</a:t>
                      </a:r>
                      <a:endParaRPr lang="ro-RO"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60000"/>
                        <a:lumOff val="40000"/>
                      </a:schemeClr>
                    </a:solidFill>
                  </a:tcPr>
                </a:tc>
              </a:tr>
              <a:tr h="353473">
                <a:tc>
                  <a:txBody>
                    <a:bodyPr/>
                    <a:lstStyle/>
                    <a:p>
                      <a:pPr algn="l" fontAlgn="b"/>
                      <a:r>
                        <a:rPr lang="en-US" sz="2200" u="none" strike="noStrike" dirty="0">
                          <a:effectLst/>
                          <a:latin typeface="Times New Roman" charset="0"/>
                          <a:ea typeface="Times New Roman" charset="0"/>
                          <a:cs typeface="Times New Roman" charset="0"/>
                        </a:rPr>
                        <a:t>&lt;1 year</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7.1%</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14.5%</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is-IS" sz="2200" u="none" strike="noStrike" dirty="0">
                          <a:effectLst/>
                          <a:latin typeface="Times New Roman" charset="0"/>
                          <a:ea typeface="Times New Roman" charset="0"/>
                          <a:cs typeface="Times New Roman" charset="0"/>
                        </a:rPr>
                        <a:t>1-2</a:t>
                      </a:r>
                      <a:endParaRPr lang="is-I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39.3%</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dirty="0">
                          <a:effectLst/>
                          <a:latin typeface="Times New Roman" charset="0"/>
                          <a:ea typeface="Times New Roman" charset="0"/>
                          <a:cs typeface="Times New Roman" charset="0"/>
                        </a:rPr>
                        <a:t>53.9%</a:t>
                      </a:r>
                      <a:endParaRPr lang="hr-H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bg-BG" sz="2200" u="none" strike="noStrike" dirty="0">
                          <a:effectLst/>
                          <a:latin typeface="Times New Roman" charset="0"/>
                          <a:ea typeface="Times New Roman" charset="0"/>
                          <a:cs typeface="Times New Roman" charset="0"/>
                        </a:rPr>
                        <a:t>3-4</a:t>
                      </a:r>
                      <a:endParaRPr lang="bg-BG"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dirty="0">
                          <a:effectLst/>
                          <a:latin typeface="Times New Roman" charset="0"/>
                          <a:ea typeface="Times New Roman" charset="0"/>
                          <a:cs typeface="Times New Roman" charset="0"/>
                        </a:rPr>
                        <a:t>44.6%</a:t>
                      </a:r>
                      <a:endParaRPr lang="hr-H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23.7%</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dirty="0">
                          <a:effectLst/>
                          <a:latin typeface="Times New Roman" charset="0"/>
                          <a:ea typeface="Times New Roman" charset="0"/>
                          <a:cs typeface="Times New Roman" charset="0"/>
                        </a:rPr>
                        <a:t>5</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8.93%</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pt-BR" sz="2200" u="none" strike="noStrike">
                          <a:effectLst/>
                          <a:latin typeface="Times New Roman" charset="0"/>
                          <a:ea typeface="Times New Roman" charset="0"/>
                          <a:cs typeface="Times New Roman" charset="0"/>
                        </a:rPr>
                        <a:t>7.9%</a:t>
                      </a:r>
                      <a:endParaRPr lang="pt-B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b="1" u="none" strike="noStrike" dirty="0" smtClean="0">
                          <a:effectLst/>
                          <a:latin typeface="Times New Roman" charset="0"/>
                          <a:ea typeface="Times New Roman" charset="0"/>
                          <a:cs typeface="Times New Roman" charset="0"/>
                        </a:rPr>
                        <a:t> Education</a:t>
                      </a:r>
                      <a:endParaRPr lang="en-US" sz="2200" b="1" i="0" u="none" strike="noStrike" dirty="0">
                        <a:solidFill>
                          <a:srgbClr val="000000"/>
                        </a:solidFill>
                        <a:effectLst/>
                        <a:latin typeface="Times New Roman" charset="0"/>
                        <a:ea typeface="Times New Roman" charset="0"/>
                        <a:cs typeface="Times New Roman"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60000"/>
                        <a:lumOff val="40000"/>
                      </a:schemeClr>
                    </a:solidFill>
                  </a:tcPr>
                </a:tc>
                <a:tc>
                  <a:txBody>
                    <a:bodyPr/>
                    <a:lstStyle/>
                    <a:p>
                      <a:pPr algn="ctr" fontAlgn="b"/>
                      <a:r>
                        <a:rPr lang="sk-SK" sz="2200" u="none" strike="noStrike">
                          <a:effectLst/>
                          <a:latin typeface="Times New Roman" charset="0"/>
                          <a:ea typeface="Times New Roman" charset="0"/>
                          <a:cs typeface="Times New Roman" charset="0"/>
                        </a:rPr>
                        <a:t> </a:t>
                      </a:r>
                      <a:endParaRPr lang="sk-SK" sz="2200" b="0" i="0" u="none" strike="noStrike">
                        <a:solidFill>
                          <a:srgbClr val="000000"/>
                        </a:solidFill>
                        <a:effectLst/>
                        <a:latin typeface="Times New Roman" charset="0"/>
                        <a:ea typeface="Times New Roman" charset="0"/>
                        <a:cs typeface="Times New Roman" charset="0"/>
                      </a:endParaRPr>
                    </a:p>
                  </a:txBody>
                  <a:tcPr marL="6350" marR="6350" marT="6350" marB="0" anchor="b">
                    <a:solidFill>
                      <a:schemeClr val="accent1">
                        <a:lumMod val="60000"/>
                        <a:lumOff val="40000"/>
                      </a:schemeClr>
                    </a:solidFill>
                  </a:tcPr>
                </a:tc>
                <a:tc>
                  <a:txBody>
                    <a:bodyPr/>
                    <a:lstStyle/>
                    <a:p>
                      <a:pPr algn="ctr" fontAlgn="b"/>
                      <a:r>
                        <a:rPr lang="sk-SK" sz="2200" u="none" strike="noStrike" dirty="0">
                          <a:effectLst/>
                          <a:latin typeface="Times New Roman" charset="0"/>
                          <a:ea typeface="Times New Roman" charset="0"/>
                          <a:cs typeface="Times New Roman" charset="0"/>
                        </a:rPr>
                        <a:t> </a:t>
                      </a:r>
                      <a:endParaRPr lang="sk-SK"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60000"/>
                        <a:lumOff val="40000"/>
                      </a:schemeClr>
                    </a:solidFill>
                  </a:tcPr>
                </a:tc>
              </a:tr>
              <a:tr h="353473">
                <a:tc>
                  <a:txBody>
                    <a:bodyPr/>
                    <a:lstStyle/>
                    <a:p>
                      <a:pPr algn="l" fontAlgn="b"/>
                      <a:r>
                        <a:rPr lang="en-US" sz="2200" u="none" strike="noStrike" dirty="0">
                          <a:effectLst/>
                          <a:latin typeface="Times New Roman" charset="0"/>
                          <a:ea typeface="Times New Roman" charset="0"/>
                          <a:cs typeface="Times New Roman" charset="0"/>
                        </a:rPr>
                        <a:t>None</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2200" u="none" strike="noStrike">
                          <a:effectLst/>
                          <a:latin typeface="Times New Roman" charset="0"/>
                          <a:ea typeface="Times New Roman" charset="0"/>
                          <a:cs typeface="Times New Roman" charset="0"/>
                        </a:rPr>
                        <a:t>11%</a:t>
                      </a:r>
                      <a:endParaRPr lang="is-IS"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1.3%</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dirty="0">
                          <a:effectLst/>
                          <a:latin typeface="Times New Roman" charset="0"/>
                          <a:ea typeface="Times New Roman" charset="0"/>
                          <a:cs typeface="Times New Roman" charset="0"/>
                        </a:rPr>
                        <a:t>Primary School</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t-IT" sz="2200" u="none" strike="noStrike">
                          <a:effectLst/>
                          <a:latin typeface="Times New Roman" charset="0"/>
                          <a:ea typeface="Times New Roman" charset="0"/>
                          <a:cs typeface="Times New Roman" charset="0"/>
                        </a:rPr>
                        <a:t>54%</a:t>
                      </a:r>
                      <a:endParaRPr lang="it-IT"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51.3%</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dirty="0">
                          <a:effectLst/>
                          <a:latin typeface="Times New Roman" charset="0"/>
                          <a:ea typeface="Times New Roman" charset="0"/>
                          <a:cs typeface="Times New Roman" charset="0"/>
                        </a:rPr>
                        <a:t>Secondary School</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s-IS" sz="2200" u="none" strike="noStrike">
                          <a:effectLst/>
                          <a:latin typeface="Times New Roman" charset="0"/>
                          <a:ea typeface="Times New Roman" charset="0"/>
                          <a:cs typeface="Times New Roman" charset="0"/>
                        </a:rPr>
                        <a:t>20%</a:t>
                      </a:r>
                      <a:endParaRPr lang="is-IS"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nb-NO" sz="2200" u="none" strike="noStrike">
                          <a:effectLst/>
                          <a:latin typeface="Times New Roman" charset="0"/>
                          <a:ea typeface="Times New Roman" charset="0"/>
                          <a:cs typeface="Times New Roman" charset="0"/>
                        </a:rPr>
                        <a:t>25.0%</a:t>
                      </a:r>
                      <a:endParaRPr lang="nb-NO"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dirty="0">
                          <a:effectLst/>
                          <a:latin typeface="Times New Roman" charset="0"/>
                          <a:ea typeface="Times New Roman" charset="0"/>
                          <a:cs typeface="Times New Roman" charset="0"/>
                        </a:rPr>
                        <a:t>University</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it-IT" sz="2200" u="none" strike="noStrike">
                          <a:effectLst/>
                          <a:latin typeface="Times New Roman" charset="0"/>
                          <a:ea typeface="Times New Roman" charset="0"/>
                          <a:cs typeface="Times New Roman" charset="0"/>
                        </a:rPr>
                        <a:t>15%</a:t>
                      </a:r>
                      <a:endParaRPr lang="it-IT"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22.4%</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b="1" u="none" strike="noStrike" dirty="0" smtClean="0">
                          <a:effectLst/>
                          <a:latin typeface="Times New Roman" charset="0"/>
                          <a:ea typeface="Times New Roman" charset="0"/>
                          <a:cs typeface="Times New Roman" charset="0"/>
                        </a:rPr>
                        <a:t> Profession</a:t>
                      </a:r>
                      <a:endParaRPr lang="en-US" sz="2200" b="1" i="0" u="none" strike="noStrike" dirty="0">
                        <a:solidFill>
                          <a:srgbClr val="000000"/>
                        </a:solidFill>
                        <a:effectLst/>
                        <a:latin typeface="Times New Roman" charset="0"/>
                        <a:ea typeface="Times New Roman" charset="0"/>
                        <a:cs typeface="Times New Roman"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60000"/>
                        <a:lumOff val="40000"/>
                      </a:schemeClr>
                    </a:solidFill>
                  </a:tcPr>
                </a:tc>
                <a:tc>
                  <a:txBody>
                    <a:bodyPr/>
                    <a:lstStyle/>
                    <a:p>
                      <a:pPr algn="ctr" fontAlgn="b"/>
                      <a:r>
                        <a:rPr lang="sk-SK" sz="2200" u="none" strike="noStrike">
                          <a:effectLst/>
                          <a:latin typeface="Times New Roman" charset="0"/>
                          <a:ea typeface="Times New Roman" charset="0"/>
                          <a:cs typeface="Times New Roman" charset="0"/>
                        </a:rPr>
                        <a:t> </a:t>
                      </a:r>
                      <a:endParaRPr lang="sk-SK" sz="2200" b="0" i="0" u="none" strike="noStrike">
                        <a:solidFill>
                          <a:srgbClr val="000000"/>
                        </a:solidFill>
                        <a:effectLst/>
                        <a:latin typeface="Times New Roman" charset="0"/>
                        <a:ea typeface="Times New Roman" charset="0"/>
                        <a:cs typeface="Times New Roman" charset="0"/>
                      </a:endParaRPr>
                    </a:p>
                  </a:txBody>
                  <a:tcPr marL="6350" marR="6350" marT="6350" marB="0" anchor="b">
                    <a:solidFill>
                      <a:schemeClr val="accent1">
                        <a:lumMod val="60000"/>
                        <a:lumOff val="40000"/>
                      </a:schemeClr>
                    </a:solidFill>
                  </a:tcPr>
                </a:tc>
                <a:tc>
                  <a:txBody>
                    <a:bodyPr/>
                    <a:lstStyle/>
                    <a:p>
                      <a:pPr algn="ctr" fontAlgn="b"/>
                      <a:r>
                        <a:rPr lang="sk-SK" sz="2200" u="none" strike="noStrike" dirty="0">
                          <a:effectLst/>
                          <a:latin typeface="Times New Roman" charset="0"/>
                          <a:ea typeface="Times New Roman" charset="0"/>
                          <a:cs typeface="Times New Roman" charset="0"/>
                        </a:rPr>
                        <a:t> </a:t>
                      </a:r>
                      <a:endParaRPr lang="sk-SK"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60000"/>
                        <a:lumOff val="40000"/>
                      </a:schemeClr>
                    </a:solidFill>
                  </a:tcPr>
                </a:tc>
              </a:tr>
              <a:tr h="353473">
                <a:tc>
                  <a:txBody>
                    <a:bodyPr/>
                    <a:lstStyle/>
                    <a:p>
                      <a:pPr algn="l" fontAlgn="b"/>
                      <a:r>
                        <a:rPr lang="en-US" sz="2200" u="none" strike="noStrike" dirty="0">
                          <a:effectLst/>
                          <a:latin typeface="Times New Roman" charset="0"/>
                          <a:ea typeface="Times New Roman" charset="0"/>
                          <a:cs typeface="Times New Roman" charset="0"/>
                        </a:rPr>
                        <a:t>Homemaker</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72.7%</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dirty="0">
                          <a:effectLst/>
                          <a:latin typeface="Times New Roman" charset="0"/>
                          <a:ea typeface="Times New Roman" charset="0"/>
                          <a:cs typeface="Times New Roman" charset="0"/>
                        </a:rPr>
                        <a:t>71.1%</a:t>
                      </a:r>
                      <a:endParaRPr lang="hr-H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dirty="0">
                          <a:effectLst/>
                          <a:latin typeface="Times New Roman" charset="0"/>
                          <a:ea typeface="Times New Roman" charset="0"/>
                          <a:cs typeface="Times New Roman" charset="0"/>
                        </a:rPr>
                        <a:t>Vocational</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23.6%</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26.3%</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dirty="0">
                          <a:effectLst/>
                          <a:latin typeface="Times New Roman" charset="0"/>
                          <a:ea typeface="Times New Roman" charset="0"/>
                          <a:cs typeface="Times New Roman" charset="0"/>
                        </a:rPr>
                        <a:t>Student</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3.6%</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2.6%</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b="1" u="none" strike="noStrike" dirty="0" smtClean="0">
                          <a:effectLst/>
                          <a:latin typeface="Times New Roman" charset="0"/>
                          <a:ea typeface="Times New Roman" charset="0"/>
                          <a:cs typeface="Times New Roman" charset="0"/>
                        </a:rPr>
                        <a:t> Household </a:t>
                      </a:r>
                      <a:r>
                        <a:rPr lang="en-US" sz="2200" b="1" u="none" strike="noStrike" dirty="0">
                          <a:effectLst/>
                          <a:latin typeface="Times New Roman" charset="0"/>
                          <a:ea typeface="Times New Roman" charset="0"/>
                          <a:cs typeface="Times New Roman" charset="0"/>
                        </a:rPr>
                        <a:t>Size</a:t>
                      </a:r>
                      <a:endParaRPr lang="en-US" sz="2200" b="1" i="0" u="none" strike="noStrike" dirty="0">
                        <a:solidFill>
                          <a:srgbClr val="000000"/>
                        </a:solidFill>
                        <a:effectLst/>
                        <a:latin typeface="Times New Roman" charset="0"/>
                        <a:ea typeface="Times New Roman" charset="0"/>
                        <a:cs typeface="Times New Roman"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60000"/>
                        <a:lumOff val="40000"/>
                      </a:schemeClr>
                    </a:solidFill>
                  </a:tcPr>
                </a:tc>
                <a:tc>
                  <a:txBody>
                    <a:bodyPr/>
                    <a:lstStyle/>
                    <a:p>
                      <a:pPr algn="ctr" fontAlgn="b"/>
                      <a:r>
                        <a:rPr lang="en-US" sz="2200" u="none" strike="noStrike">
                          <a:effectLst/>
                          <a:latin typeface="Times New Roman" charset="0"/>
                          <a:ea typeface="Times New Roman" charset="0"/>
                          <a:cs typeface="Times New Roman" charset="0"/>
                        </a:rPr>
                        <a:t>Average = 5.3 SD=1.94</a:t>
                      </a:r>
                      <a:endParaRPr lang="en-US" sz="2200" b="0" i="0" u="none" strike="noStrike">
                        <a:solidFill>
                          <a:srgbClr val="000000"/>
                        </a:solidFill>
                        <a:effectLst/>
                        <a:latin typeface="Times New Roman" charset="0"/>
                        <a:ea typeface="Times New Roman" charset="0"/>
                        <a:cs typeface="Times New Roman" charset="0"/>
                      </a:endParaRPr>
                    </a:p>
                  </a:txBody>
                  <a:tcPr marL="6350" marR="6350" marT="6350" marB="0" anchor="b">
                    <a:solidFill>
                      <a:schemeClr val="accent1">
                        <a:lumMod val="60000"/>
                        <a:lumOff val="40000"/>
                      </a:schemeClr>
                    </a:solidFill>
                  </a:tcPr>
                </a:tc>
                <a:tc>
                  <a:txBody>
                    <a:bodyPr/>
                    <a:lstStyle/>
                    <a:p>
                      <a:pPr algn="ctr" fontAlgn="b"/>
                      <a:r>
                        <a:rPr lang="en-US" sz="2200" u="none" strike="noStrike" dirty="0">
                          <a:effectLst/>
                          <a:latin typeface="Times New Roman" charset="0"/>
                          <a:ea typeface="Times New Roman" charset="0"/>
                          <a:cs typeface="Times New Roman" charset="0"/>
                        </a:rPr>
                        <a:t>Average=5.8 SD=2.19</a:t>
                      </a:r>
                      <a:endParaRPr lang="en-US"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60000"/>
                        <a:lumOff val="40000"/>
                      </a:schemeClr>
                    </a:solidFill>
                  </a:tcPr>
                </a:tc>
              </a:tr>
              <a:tr h="353473">
                <a:tc>
                  <a:txBody>
                    <a:bodyPr/>
                    <a:lstStyle/>
                    <a:p>
                      <a:pPr algn="l" fontAlgn="b"/>
                      <a:r>
                        <a:rPr lang="bg-BG" sz="2200" u="none" strike="noStrike" dirty="0">
                          <a:effectLst/>
                          <a:latin typeface="Times New Roman" charset="0"/>
                          <a:ea typeface="Times New Roman" charset="0"/>
                          <a:cs typeface="Times New Roman" charset="0"/>
                        </a:rPr>
                        <a:t>1-3</a:t>
                      </a:r>
                      <a:endParaRPr lang="bg-BG"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12.5%</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dirty="0">
                          <a:effectLst/>
                          <a:latin typeface="Times New Roman" charset="0"/>
                          <a:ea typeface="Times New Roman" charset="0"/>
                          <a:cs typeface="Times New Roman" charset="0"/>
                        </a:rPr>
                        <a:t>9.2%</a:t>
                      </a:r>
                      <a:endParaRPr lang="hr-H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uk-UA" sz="2200" u="none" strike="noStrike" dirty="0">
                          <a:effectLst/>
                          <a:latin typeface="Times New Roman" charset="0"/>
                          <a:ea typeface="Times New Roman" charset="0"/>
                          <a:cs typeface="Times New Roman" charset="0"/>
                        </a:rPr>
                        <a:t>4-6</a:t>
                      </a:r>
                      <a:endParaRPr lang="uk-UA"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64.3%</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pt-BR" sz="2200" u="none" strike="noStrike" dirty="0">
                          <a:effectLst/>
                          <a:latin typeface="Times New Roman" charset="0"/>
                          <a:ea typeface="Times New Roman" charset="0"/>
                          <a:cs typeface="Times New Roman" charset="0"/>
                        </a:rPr>
                        <a:t>57.9%</a:t>
                      </a:r>
                      <a:endParaRPr lang="pt-B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fi-FI" sz="2200" u="none" strike="noStrike" dirty="0">
                          <a:effectLst/>
                          <a:latin typeface="Times New Roman" charset="0"/>
                          <a:ea typeface="Times New Roman" charset="0"/>
                          <a:cs typeface="Times New Roman" charset="0"/>
                        </a:rPr>
                        <a:t>7-9</a:t>
                      </a:r>
                      <a:endParaRPr lang="fi-FI"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21.4%</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dirty="0">
                          <a:effectLst/>
                          <a:latin typeface="Times New Roman" charset="0"/>
                          <a:ea typeface="Times New Roman" charset="0"/>
                          <a:cs typeface="Times New Roman" charset="0"/>
                        </a:rPr>
                        <a:t>26.3%</a:t>
                      </a:r>
                      <a:endParaRPr lang="hr-H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dirty="0">
                          <a:effectLst/>
                          <a:latin typeface="Times New Roman" charset="0"/>
                          <a:ea typeface="Times New Roman" charset="0"/>
                          <a:cs typeface="Times New Roman" charset="0"/>
                        </a:rPr>
                        <a:t>10+</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dirty="0">
                          <a:effectLst/>
                          <a:latin typeface="Times New Roman" charset="0"/>
                          <a:ea typeface="Times New Roman" charset="0"/>
                          <a:cs typeface="Times New Roman" charset="0"/>
                        </a:rPr>
                        <a:t>1.8%</a:t>
                      </a:r>
                      <a:endParaRPr lang="hr-H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8.9%</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b="1" u="none" strike="noStrike" dirty="0" smtClean="0">
                          <a:effectLst/>
                          <a:latin typeface="Times New Roman" charset="0"/>
                          <a:ea typeface="Times New Roman" charset="0"/>
                          <a:cs typeface="Times New Roman" charset="0"/>
                        </a:rPr>
                        <a:t> Household </a:t>
                      </a:r>
                      <a:r>
                        <a:rPr lang="en-US" sz="2200" b="1" u="none" strike="noStrike" dirty="0">
                          <a:effectLst/>
                          <a:latin typeface="Times New Roman" charset="0"/>
                          <a:ea typeface="Times New Roman" charset="0"/>
                          <a:cs typeface="Times New Roman" charset="0"/>
                        </a:rPr>
                        <a:t>Income</a:t>
                      </a:r>
                      <a:endParaRPr lang="en-US" sz="2200" b="1" i="0" u="none" strike="noStrike" dirty="0">
                        <a:solidFill>
                          <a:srgbClr val="000000"/>
                        </a:solidFill>
                        <a:effectLst/>
                        <a:latin typeface="Times New Roman" charset="0"/>
                        <a:ea typeface="Times New Roman" charset="0"/>
                        <a:cs typeface="Times New Roman" charset="0"/>
                      </a:endParaRPr>
                    </a:p>
                  </a:txBody>
                  <a:tcPr marL="6350" marR="6350" marT="6350" marB="0" anchor="b">
                    <a:lnL w="12700" cap="flat" cmpd="sng" algn="ctr">
                      <a:solidFill>
                        <a:schemeClr val="tx1"/>
                      </a:solidFill>
                      <a:prstDash val="solid"/>
                      <a:round/>
                      <a:headEnd type="none" w="med" len="med"/>
                      <a:tailEnd type="none" w="med" len="med"/>
                    </a:lnL>
                    <a:solidFill>
                      <a:schemeClr val="accent1">
                        <a:lumMod val="60000"/>
                        <a:lumOff val="40000"/>
                      </a:schemeClr>
                    </a:solidFill>
                  </a:tcPr>
                </a:tc>
                <a:tc>
                  <a:txBody>
                    <a:bodyPr/>
                    <a:lstStyle/>
                    <a:p>
                      <a:pPr algn="ctr" fontAlgn="b"/>
                      <a:r>
                        <a:rPr lang="sk-SK" sz="2200" u="none" strike="noStrike">
                          <a:effectLst/>
                          <a:latin typeface="Times New Roman" charset="0"/>
                          <a:ea typeface="Times New Roman" charset="0"/>
                          <a:cs typeface="Times New Roman" charset="0"/>
                        </a:rPr>
                        <a:t> </a:t>
                      </a:r>
                      <a:endParaRPr lang="sk-SK" sz="2200" b="0" i="0" u="none" strike="noStrike">
                        <a:solidFill>
                          <a:srgbClr val="000000"/>
                        </a:solidFill>
                        <a:effectLst/>
                        <a:latin typeface="Times New Roman" charset="0"/>
                        <a:ea typeface="Times New Roman" charset="0"/>
                        <a:cs typeface="Times New Roman" charset="0"/>
                      </a:endParaRPr>
                    </a:p>
                  </a:txBody>
                  <a:tcPr marL="6350" marR="6350" marT="6350" marB="0" anchor="b">
                    <a:solidFill>
                      <a:schemeClr val="accent1">
                        <a:lumMod val="60000"/>
                        <a:lumOff val="40000"/>
                      </a:schemeClr>
                    </a:solidFill>
                  </a:tcPr>
                </a:tc>
                <a:tc>
                  <a:txBody>
                    <a:bodyPr/>
                    <a:lstStyle/>
                    <a:p>
                      <a:pPr algn="ctr" fontAlgn="b"/>
                      <a:r>
                        <a:rPr lang="sk-SK" sz="2200" u="none" strike="noStrike" dirty="0">
                          <a:effectLst/>
                          <a:latin typeface="Times New Roman" charset="0"/>
                          <a:ea typeface="Times New Roman" charset="0"/>
                          <a:cs typeface="Times New Roman" charset="0"/>
                        </a:rPr>
                        <a:t> </a:t>
                      </a:r>
                      <a:endParaRPr lang="sk-SK"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solidFill>
                      <a:schemeClr val="accent1">
                        <a:lumMod val="60000"/>
                        <a:lumOff val="40000"/>
                      </a:schemeClr>
                    </a:solidFill>
                  </a:tcPr>
                </a:tc>
              </a:tr>
              <a:tr h="353473">
                <a:tc>
                  <a:txBody>
                    <a:bodyPr/>
                    <a:lstStyle/>
                    <a:p>
                      <a:pPr algn="l" fontAlgn="b"/>
                      <a:r>
                        <a:rPr lang="en-US" sz="2200" u="none" strike="noStrike">
                          <a:effectLst/>
                          <a:latin typeface="Times New Roman" charset="0"/>
                          <a:ea typeface="Times New Roman" charset="0"/>
                          <a:cs typeface="Times New Roman" charset="0"/>
                        </a:rPr>
                        <a:t>≤ C$ 1000</a:t>
                      </a:r>
                      <a:endParaRPr lang="en-US" sz="2200" b="0" i="0" u="none" strike="noStrike">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41.5%</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pt-BR" sz="2200" u="none" strike="noStrike" dirty="0">
                          <a:effectLst/>
                          <a:latin typeface="Times New Roman" charset="0"/>
                          <a:ea typeface="Times New Roman" charset="0"/>
                          <a:cs typeface="Times New Roman" charset="0"/>
                        </a:rPr>
                        <a:t>10.3%</a:t>
                      </a:r>
                      <a:endParaRPr lang="pt-B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a:effectLst/>
                          <a:latin typeface="Times New Roman" charset="0"/>
                          <a:ea typeface="Times New Roman" charset="0"/>
                          <a:cs typeface="Times New Roman" charset="0"/>
                        </a:rPr>
                        <a:t>C$ 1001-3000</a:t>
                      </a:r>
                      <a:endParaRPr lang="en-US" sz="2200" b="0" i="0" u="none" strike="noStrike">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32.1%</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39.7%</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a:effectLst/>
                          <a:latin typeface="Times New Roman" charset="0"/>
                          <a:ea typeface="Times New Roman" charset="0"/>
                          <a:cs typeface="Times New Roman" charset="0"/>
                        </a:rPr>
                        <a:t>C$ 3001-5000</a:t>
                      </a:r>
                      <a:endParaRPr lang="en-US" sz="2200" b="0" i="0" u="none" strike="noStrike">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nb-NO" sz="2200" u="none" strike="noStrike">
                          <a:effectLst/>
                          <a:latin typeface="Times New Roman" charset="0"/>
                          <a:ea typeface="Times New Roman" charset="0"/>
                          <a:cs typeface="Times New Roman" charset="0"/>
                        </a:rPr>
                        <a:t>17.0%</a:t>
                      </a:r>
                      <a:endParaRPr lang="nb-NO"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a:effectLst/>
                          <a:latin typeface="Times New Roman" charset="0"/>
                          <a:ea typeface="Times New Roman" charset="0"/>
                          <a:cs typeface="Times New Roman" charset="0"/>
                        </a:rPr>
                        <a:t>29.4%</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a:effectLst/>
                          <a:latin typeface="Times New Roman" charset="0"/>
                          <a:ea typeface="Times New Roman" charset="0"/>
                          <a:cs typeface="Times New Roman" charset="0"/>
                        </a:rPr>
                        <a:t>C$ 5001-7000</a:t>
                      </a:r>
                      <a:endParaRPr lang="en-US" sz="2200" b="0" i="0" u="none" strike="noStrike">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tcPr>
                </a:tc>
                <a:tc>
                  <a:txBody>
                    <a:bodyPr/>
                    <a:lstStyle/>
                    <a:p>
                      <a:pPr algn="ctr" fontAlgn="b"/>
                      <a:r>
                        <a:rPr lang="hr-HR" sz="2200" u="none" strike="noStrike">
                          <a:effectLst/>
                          <a:latin typeface="Times New Roman" charset="0"/>
                          <a:ea typeface="Times New Roman" charset="0"/>
                          <a:cs typeface="Times New Roman" charset="0"/>
                        </a:rPr>
                        <a:t>5.7%</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tc>
                <a:tc>
                  <a:txBody>
                    <a:bodyPr/>
                    <a:lstStyle/>
                    <a:p>
                      <a:pPr algn="ctr" fontAlgn="b"/>
                      <a:r>
                        <a:rPr lang="hr-HR" sz="2200" u="none" strike="noStrike" dirty="0">
                          <a:effectLst/>
                          <a:latin typeface="Times New Roman" charset="0"/>
                          <a:ea typeface="Times New Roman" charset="0"/>
                          <a:cs typeface="Times New Roman" charset="0"/>
                        </a:rPr>
                        <a:t>7.4%</a:t>
                      </a:r>
                      <a:endParaRPr lang="hr-H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tcPr>
                </a:tc>
              </a:tr>
              <a:tr h="353473">
                <a:tc>
                  <a:txBody>
                    <a:bodyPr/>
                    <a:lstStyle/>
                    <a:p>
                      <a:pPr algn="l" fontAlgn="b"/>
                      <a:r>
                        <a:rPr lang="en-US" sz="2200" u="none" strike="noStrike" dirty="0">
                          <a:effectLst/>
                          <a:latin typeface="Times New Roman" charset="0"/>
                          <a:ea typeface="Times New Roman" charset="0"/>
                          <a:cs typeface="Times New Roman" charset="0"/>
                        </a:rPr>
                        <a:t>≥ C$ 7001</a:t>
                      </a:r>
                      <a:endParaRPr lang="en-US" sz="2200" b="0" i="0" u="none" strike="noStrike" dirty="0">
                        <a:solidFill>
                          <a:srgbClr val="000000"/>
                        </a:solidFill>
                        <a:effectLst/>
                        <a:latin typeface="Times New Roman" charset="0"/>
                        <a:ea typeface="Times New Roman" charset="0"/>
                        <a:cs typeface="Times New Roman" charset="0"/>
                      </a:endParaRPr>
                    </a:p>
                  </a:txBody>
                  <a:tcPr marL="266700" marR="6350" marT="635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hr-HR" sz="2200" u="none" strike="noStrike">
                          <a:effectLst/>
                          <a:latin typeface="Times New Roman" charset="0"/>
                          <a:ea typeface="Times New Roman" charset="0"/>
                          <a:cs typeface="Times New Roman" charset="0"/>
                        </a:rPr>
                        <a:t>3.8%</a:t>
                      </a:r>
                      <a:endParaRPr lang="hr-HR" sz="2200" b="0" i="0" u="none" strike="noStrike">
                        <a:solidFill>
                          <a:srgbClr val="000000"/>
                        </a:solidFill>
                        <a:effectLst/>
                        <a:latin typeface="Times New Roman" charset="0"/>
                        <a:ea typeface="Times New Roman" charset="0"/>
                        <a:cs typeface="Times New Roman" charset="0"/>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fontAlgn="b"/>
                      <a:r>
                        <a:rPr lang="hr-HR" sz="2200" u="none" strike="noStrike" dirty="0">
                          <a:effectLst/>
                          <a:latin typeface="Times New Roman" charset="0"/>
                          <a:ea typeface="Times New Roman" charset="0"/>
                          <a:cs typeface="Times New Roman" charset="0"/>
                        </a:rPr>
                        <a:t>13.2%</a:t>
                      </a:r>
                      <a:endParaRPr lang="hr-HR" sz="2200" b="0" i="0" u="none" strike="noStrike" dirty="0">
                        <a:solidFill>
                          <a:srgbClr val="000000"/>
                        </a:solidFill>
                        <a:effectLst/>
                        <a:latin typeface="Times New Roman" charset="0"/>
                        <a:ea typeface="Times New Roman" charset="0"/>
                        <a:cs typeface="Times New Roman" charset="0"/>
                      </a:endParaRPr>
                    </a:p>
                  </a:txBody>
                  <a:tcPr marL="6350" marR="6350" marT="635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tint val="20000"/>
                      </a:schemeClr>
                    </a:solidFill>
                  </a:tcPr>
                </a:tc>
              </a:tr>
            </a:tbl>
          </a:graphicData>
        </a:graphic>
      </p:graphicFrame>
      <p:pic>
        <p:nvPicPr>
          <p:cNvPr id="65" name="Shape 127"/>
          <p:cNvPicPr preferRelativeResize="0"/>
          <p:nvPr/>
        </p:nvPicPr>
        <p:blipFill>
          <a:blip r:embed="rId12">
            <a:alphaModFix/>
          </a:blip>
          <a:stretch>
            <a:fillRect/>
          </a:stretch>
        </p:blipFill>
        <p:spPr>
          <a:xfrm>
            <a:off x="30841950" y="25094498"/>
            <a:ext cx="7663728" cy="4758370"/>
          </a:xfrm>
          <a:prstGeom prst="rect">
            <a:avLst/>
          </a:prstGeom>
          <a:noFill/>
          <a:ln>
            <a:noFill/>
          </a:ln>
        </p:spPr>
      </p:pic>
      <p:sp>
        <p:nvSpPr>
          <p:cNvPr id="31" name="TextBox 30"/>
          <p:cNvSpPr txBox="1"/>
          <p:nvPr/>
        </p:nvSpPr>
        <p:spPr>
          <a:xfrm>
            <a:off x="26292488" y="24935470"/>
            <a:ext cx="4416112" cy="5016758"/>
          </a:xfrm>
          <a:prstGeom prst="rect">
            <a:avLst/>
          </a:prstGeom>
          <a:noFill/>
        </p:spPr>
        <p:txBody>
          <a:bodyPr wrap="square" rtlCol="0">
            <a:spAutoFit/>
          </a:bodyPr>
          <a:lstStyle/>
          <a:p>
            <a:pPr lvl="0" algn="just">
              <a:buSzPct val="25000"/>
            </a:pPr>
            <a:r>
              <a:rPr lang="en-US" sz="3200" dirty="0" smtClean="0">
                <a:solidFill>
                  <a:schemeClr val="dk1"/>
                </a:solidFill>
                <a:latin typeface="Times" charset="0"/>
                <a:ea typeface="Times" charset="0"/>
                <a:cs typeface="Times" charset="0"/>
                <a:sym typeface="Calibri"/>
              </a:rPr>
              <a:t>to our translators, Edgar </a:t>
            </a:r>
          </a:p>
          <a:p>
            <a:pPr lvl="0">
              <a:buSzPct val="25000"/>
            </a:pPr>
            <a:r>
              <a:rPr lang="en-US" sz="3200" dirty="0" smtClean="0">
                <a:solidFill>
                  <a:schemeClr val="dk1"/>
                </a:solidFill>
                <a:latin typeface="Times" charset="0"/>
                <a:ea typeface="Times" charset="0"/>
                <a:cs typeface="Times" charset="0"/>
                <a:sym typeface="Calibri"/>
              </a:rPr>
              <a:t>Ochoa and Justin Lopez as well as UNAN-Leon for their logistical help in achieving this project. Additional thanks to Dr. Michael Lawson, Dr. Nate </a:t>
            </a:r>
            <a:r>
              <a:rPr lang="en-US" sz="3200" dirty="0" err="1" smtClean="0">
                <a:solidFill>
                  <a:schemeClr val="dk1"/>
                </a:solidFill>
                <a:latin typeface="Times" charset="0"/>
                <a:ea typeface="Times" charset="0"/>
                <a:cs typeface="Times" charset="0"/>
                <a:sym typeface="Calibri"/>
              </a:rPr>
              <a:t>Hitzeman</a:t>
            </a:r>
            <a:r>
              <a:rPr lang="en-US" sz="3200" dirty="0" smtClean="0">
                <a:solidFill>
                  <a:schemeClr val="dk1"/>
                </a:solidFill>
                <a:latin typeface="Times" charset="0"/>
                <a:ea typeface="Times" charset="0"/>
                <a:cs typeface="Times" charset="0"/>
                <a:sym typeface="Calibri"/>
              </a:rPr>
              <a:t> and Dr. Jason Auriemma for their support and mentorship.</a:t>
            </a:r>
            <a:endParaRPr lang="en-US" sz="3200" dirty="0">
              <a:solidFill>
                <a:schemeClr val="dk1"/>
              </a:solidFill>
              <a:latin typeface="Times" charset="0"/>
              <a:ea typeface="Times" charset="0"/>
              <a:cs typeface="Times" charset="0"/>
              <a:sym typeface="Calibri"/>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1921</TotalTime>
  <Words>1284</Words>
  <Application>Microsoft Macintosh PowerPoint</Application>
  <PresentationFormat>Custom</PresentationFormat>
  <Paragraphs>179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Times</vt:lpstr>
      <vt:lpstr>Times New Roman</vt:lpstr>
      <vt:lpstr>Arial</vt:lpstr>
      <vt:lpstr>Office Theme</vt:lpstr>
      <vt:lpstr>PowerPoint Presentation</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alison uyeda</dc:creator>
  <cp:lastModifiedBy>Ivan V Shevchyk</cp:lastModifiedBy>
  <cp:revision>57</cp:revision>
  <dcterms:modified xsi:type="dcterms:W3CDTF">2017-02-17T03:49:07Z</dcterms:modified>
</cp:coreProperties>
</file>